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8" r:id="rId4"/>
    <p:sldId id="267" r:id="rId5"/>
    <p:sldId id="269" r:id="rId6"/>
    <p:sldId id="264" r:id="rId7"/>
    <p:sldId id="266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2E9CD2"/>
    <a:srgbClr val="23A5FD"/>
    <a:srgbClr val="F9F9F9"/>
    <a:srgbClr val="BFE961"/>
    <a:srgbClr val="41B1FD"/>
    <a:srgbClr val="21C5FF"/>
    <a:srgbClr val="2F2F2F"/>
    <a:srgbClr val="E4E4E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25" autoAdjust="0"/>
  </p:normalViewPr>
  <p:slideViewPr>
    <p:cSldViewPr>
      <p:cViewPr>
        <p:scale>
          <a:sx n="98" d="100"/>
          <a:sy n="98" d="100"/>
        </p:scale>
        <p:origin x="-20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8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495936"/>
        <c:axId val="233376576"/>
        <c:axId val="0"/>
      </c:bar3DChart>
      <c:catAx>
        <c:axId val="91495936"/>
        <c:scaling>
          <c:orientation val="minMax"/>
        </c:scaling>
        <c:delete val="1"/>
        <c:axPos val="l"/>
        <c:majorTickMark val="out"/>
        <c:minorTickMark val="none"/>
        <c:tickLblPos val="none"/>
        <c:crossAx val="233376576"/>
        <c:crosses val="autoZero"/>
        <c:auto val="1"/>
        <c:lblAlgn val="ctr"/>
        <c:lblOffset val="100"/>
        <c:noMultiLvlLbl val="0"/>
      </c:catAx>
      <c:valAx>
        <c:axId val="233376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495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55AE-B220-43E9-BD76-A8FBDC2C5C77}" type="datetimeFigureOut">
              <a:rPr lang="ko-KR" altLang="en-US" smtClean="0"/>
              <a:pPr/>
              <a:t>2012-12-04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6ACB-3C1A-4E3E-AEF3-A12DC949E0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554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6A44-D09E-4EC7-960C-E7174751D72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244C1-7B7B-4D4E-8C6A-73C945BE2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7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Instantly inform students, parents, and faculty!</a:t>
            </a:r>
            <a:endParaRPr lang="en-US" altLang="ko-KR" b="1" baseline="0" dirty="0" smtClean="0"/>
          </a:p>
          <a:p>
            <a:endParaRPr lang="en-US" altLang="ko-KR" b="1" baseline="0" dirty="0" smtClean="0"/>
          </a:p>
          <a:p>
            <a:r>
              <a:rPr lang="en-US" altLang="ko-KR" b="1" baseline="0" dirty="0" smtClean="0"/>
              <a:t>SMS Texts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b="0" baseline="0" dirty="0" smtClean="0"/>
              <a:t>K-12: Alert parents of last-minute “snow day” school closures, notify parents of student safety during/after natural disasters and urgent matters, inform parents of important school events, upcoming progress reports, and gas leaks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b="0" baseline="0" dirty="0" smtClean="0"/>
              <a:t>Universities: Alert students of last-minute class cancellations, Inform students of extended library hours during midterms &amp; finals, Notify students of new facilities/programs/classes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b="0" baseline="0" dirty="0" smtClean="0"/>
              <a:t>Ex. “Please be advised. The University library will be open from 7:00 AM to 11:00 PM during finals week. Take advantage of the extended hours. Good luck, Lions!”</a:t>
            </a:r>
          </a:p>
          <a:p>
            <a:endParaRPr lang="en-US" altLang="ko-KR" baseline="0" dirty="0" smtClean="0"/>
          </a:p>
          <a:p>
            <a:r>
              <a:rPr lang="en-US" altLang="ko-KR" b="1" baseline="0" dirty="0" smtClean="0"/>
              <a:t>Appointment Reminders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b="0" baseline="0" dirty="0" smtClean="0"/>
              <a:t>K-12: Remind parents to: 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altLang="ko-KR" b="0" baseline="0" dirty="0" smtClean="0"/>
              <a:t>sign important forms and permission slips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altLang="ko-KR" b="0" baseline="0" dirty="0" smtClean="0"/>
              <a:t>attend upcoming PTA meetings and Parent-Teacher conferences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altLang="ko-KR" baseline="0" dirty="0" smtClean="0"/>
              <a:t>pick up kids early on “Minimum Days” or short school days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altLang="ko-KR" baseline="0" dirty="0" smtClean="0"/>
              <a:t>Universities: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ko-KR" baseline="0" dirty="0" smtClean="0"/>
              <a:t>Send students friendly reminders to:</a:t>
            </a:r>
          </a:p>
          <a:p>
            <a:pPr marL="1085850" lvl="2" indent="-171450">
              <a:buFont typeface="Wingdings" pitchFamily="2" charset="2"/>
              <a:buChar char="ü"/>
            </a:pPr>
            <a:r>
              <a:rPr lang="en-US" altLang="ko-KR" baseline="0" dirty="0" smtClean="0"/>
              <a:t>Pay tuition on </a:t>
            </a:r>
            <a:r>
              <a:rPr lang="en-US" altLang="ko-KR" baseline="0" dirty="0" smtClean="0"/>
              <a:t>time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ko-KR" baseline="0" dirty="0" smtClean="0"/>
              <a:t>          Ex. “Attention students: late tuition payments are due on September 15. Please make your payments at Thompson Hall. Thank you”</a:t>
            </a:r>
            <a:endParaRPr lang="en-US" altLang="ko-KR" baseline="0" dirty="0" smtClean="0"/>
          </a:p>
          <a:p>
            <a:pPr marL="1085850" lvl="2" indent="-171450">
              <a:buFont typeface="Wingdings" pitchFamily="2" charset="2"/>
              <a:buChar char="ü"/>
            </a:pPr>
            <a:r>
              <a:rPr lang="en-US" altLang="ko-KR" baseline="0" dirty="0" smtClean="0"/>
              <a:t>Study hard during midterms/finals</a:t>
            </a:r>
          </a:p>
          <a:p>
            <a:pPr marL="1085850" lvl="2" indent="-171450">
              <a:buFont typeface="Wingdings" pitchFamily="2" charset="2"/>
              <a:buChar char="ü"/>
            </a:pPr>
            <a:r>
              <a:rPr lang="en-US" altLang="ko-KR" baseline="0" dirty="0" smtClean="0"/>
              <a:t>Attend school sports games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altLang="ko-KR" baseline="0" dirty="0" smtClean="0"/>
              <a:t>Remind faculty to: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altLang="ko-KR" baseline="0" dirty="0" smtClean="0"/>
              <a:t>Attend department meetings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altLang="ko-KR" baseline="0" dirty="0" smtClean="0"/>
              <a:t>Attend school sports games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altLang="ko-KR" baseline="0" dirty="0" smtClean="0"/>
              <a:t>Hand out evaluation forms at the end of the quarter/semester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ko-KR" baseline="0" dirty="0" smtClean="0"/>
          </a:p>
          <a:p>
            <a:pPr marL="0" lvl="0" indent="0">
              <a:buFont typeface="Wingdings" pitchFamily="2" charset="2"/>
              <a:buNone/>
            </a:pPr>
            <a:r>
              <a:rPr lang="en-US" altLang="ko-KR" b="1" baseline="0" dirty="0" smtClean="0"/>
              <a:t>Voice Broadcasts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altLang="ko-KR" b="0" baseline="0" dirty="0" smtClean="0"/>
              <a:t>Announce last-minute event or program changes with a direct and effective voice messaging.</a:t>
            </a:r>
          </a:p>
          <a:p>
            <a:pPr marL="0" lvl="0" indent="0">
              <a:buFont typeface="Arial" pitchFamily="34" charset="0"/>
              <a:buNone/>
            </a:pPr>
            <a:endParaRPr lang="en-US" altLang="ko-KR" b="0" baseline="0" dirty="0" smtClean="0"/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E-Newsletters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b="0" dirty="0" smtClean="0"/>
              <a:t>K-12: Notify </a:t>
            </a:r>
            <a:r>
              <a:rPr lang="en-US" altLang="ko-KR" b="0" baseline="0" dirty="0" smtClean="0"/>
              <a:t>parents of item suggestions for emergency food packs, announce exciting academic progress and achievements, send event schedule for the entire school year, inform parents about new programs and after-school clubs, field trips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b="0" baseline="0" dirty="0" smtClean="0"/>
              <a:t>Universities: Inform students of all available academic resources, announce campus highlights and recognitions, notify students of new amenities and facilities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altLang="ko-KR" b="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ko-KR" b="1" baseline="0" dirty="0" smtClean="0"/>
              <a:t>SMS Texts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dirty="0" smtClean="0"/>
              <a:t>Remind students of</a:t>
            </a:r>
            <a:r>
              <a:rPr lang="en-US" altLang="ko-KR" baseline="0" dirty="0" smtClean="0"/>
              <a:t> on campus events, sports competitions, and assemblies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baseline="0" dirty="0" smtClean="0"/>
              <a:t>Notify faculty of meetings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baseline="0" dirty="0" smtClean="0"/>
              <a:t>Remind parents of events, chaperon shifts, and school field trips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baseline="0" dirty="0" smtClean="0"/>
              <a:t>Ex. “Don’t forget to attend our first CIF volleyball match at Larkin High School @5:00PM! See you all there!”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baseline="0" dirty="0" smtClean="0"/>
          </a:p>
          <a:p>
            <a:r>
              <a:rPr lang="en-US" altLang="ko-KR" b="1" dirty="0" smtClean="0"/>
              <a:t>Social Media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dirty="0" smtClean="0"/>
              <a:t>Post class pictures, students</a:t>
            </a:r>
            <a:r>
              <a:rPr lang="en-US" altLang="ko-KR" baseline="0" dirty="0" smtClean="0"/>
              <a:t> of the month, sports game wins, important updates, school announcements, campus renovations and school achievements, school performances, Associated Student Body (ASB) events, Prom &amp; Homecoming pictures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baseline="0" dirty="0" smtClean="0"/>
              <a:t>Ex. “Congratulations to this year’s Prom King and Queen – Jane Huckleberry and Matt Harvey!” + Picture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 smtClean="0"/>
              <a:t>OSPs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Easily set up online sign-up forms to organize teams and committees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Make it easy for volunteers to sign up for school events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Make it easy for those to sign up for clubs and special events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Alumni can register their names, mobile numbers, email, and other custom data to stay in the loop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 smtClean="0"/>
              <a:t>Mobile Keyword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Invite students at pep rallies and assemblies to text in the keyword for a chance to win school gear or gift cards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Encourage students to join clubs, sports teams, and other school organizations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Post the keyword on campus bulletin boards, banners, in bookstores, classrooms, and libraries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="0" baseline="0" dirty="0" smtClean="0"/>
              <a:t>Ex. “Text GEAR to </a:t>
            </a:r>
            <a:r>
              <a:rPr lang="en-US" altLang="ko-KR" b="0" baseline="0" dirty="0" smtClean="0"/>
              <a:t>96362 </a:t>
            </a:r>
            <a:r>
              <a:rPr lang="en-US" altLang="ko-KR" b="0" baseline="0" dirty="0" smtClean="0"/>
              <a:t>for a chance to win a Grove High School sweater at the next pep rally!”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 smtClean="0"/>
              <a:t>Mobile Voting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Students can participate in entertaining quizzes or partake in voting during assemblies to give immediate feedback!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Find out more about what parents and students want so you can improve your school’s offerings!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="0" baseline="0" dirty="0" smtClean="0"/>
              <a:t>Ex. “Which International Week performance did you like the best? 1) Traditional drum circle 2) Cultural history play 3) Polynesian dance”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 smtClean="0"/>
              <a:t>Text-to-Screen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Engaging way for students and teachers alike to text questions and comments to a public display screen for all to see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Perfect for sporting events, assemblies, school dances, campus seminars, and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 smtClean="0">
                <a:latin typeface="Calibri" pitchFamily="34" charset="0"/>
                <a:cs typeface="Calibri" pitchFamily="34" charset="0"/>
              </a:rPr>
              <a:t>Active alumni can translate into donations, opportunities</a:t>
            </a:r>
            <a:r>
              <a:rPr lang="en-US" altLang="ko-KR" b="0" baseline="0" dirty="0" smtClean="0">
                <a:latin typeface="Calibri" pitchFamily="34" charset="0"/>
                <a:cs typeface="Calibri" pitchFamily="34" charset="0"/>
              </a:rPr>
              <a:t> for current students, and positive promotion of your school name.</a:t>
            </a:r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ko-KR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ko-KR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Email</a:t>
            </a:r>
            <a:r>
              <a:rPr lang="en-US" altLang="ko-KR" b="1" baseline="0" dirty="0" smtClean="0">
                <a:latin typeface="Calibri" pitchFamily="34" charset="0"/>
                <a:cs typeface="Calibri" pitchFamily="34" charset="0"/>
              </a:rPr>
              <a:t> Communications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>
                <a:latin typeface="Calibri" pitchFamily="34" charset="0"/>
                <a:cs typeface="Calibri" pitchFamily="34" charset="0"/>
              </a:rPr>
              <a:t>Inform interested alumni on new programs, events, and donation opportunities</a:t>
            </a:r>
            <a:endParaRPr lang="en-US" altLang="ko-KR" b="1" baseline="0" dirty="0" smtClean="0">
              <a:latin typeface="Calibri" pitchFamily="34" charset="0"/>
              <a:cs typeface="Calibri" pitchFamily="34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Invite successful alumni back to speak at panels and forums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Encourage</a:t>
            </a: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 alumni to offer job opportunities for graduating students</a:t>
            </a: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ko-KR" b="1" dirty="0" smtClean="0"/>
              <a:t>SMS Texts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dirty="0" smtClean="0"/>
              <a:t>Send information</a:t>
            </a:r>
            <a:r>
              <a:rPr lang="en-US" altLang="ko-KR" baseline="0" dirty="0" smtClean="0"/>
              <a:t> on upcoming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job fairs and networking events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Ex. “Attention</a:t>
            </a: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 Trojan Alumni: We will be posting a job fair on August 12 from 1-5PM. If you’d like to participate or reserve a booth, please give our Alumni Office a call at 888-945-0089.”</a:t>
            </a: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 smtClean="0">
              <a:latin typeface="Calibri" pitchFamily="34" charset="0"/>
              <a:cs typeface="Calibri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MMS Messages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Attract</a:t>
            </a: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 alumni to reunions and other meaningful alumni affairs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Ex. “The 10 year c/o 2002 Reunion was a huge success! Thanks to everyone who came out.” + pic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latin typeface="Calibri" pitchFamily="34" charset="0"/>
              <a:cs typeface="Calibri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 smtClean="0"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Post pictures and articles of university events and featured stories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9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 userDrawn="1"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571488" y="485777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4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6143636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972" y="214290"/>
            <a:ext cx="1831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Schools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Universities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47972" y="214290"/>
            <a:ext cx="189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Schools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Universities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233942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4572000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6786578" y="22955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214282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2428860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43438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텍스트 개체 틀 37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16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450056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7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1071538" y="485777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04" y="485776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47972" y="214290"/>
            <a:ext cx="189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Schools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Universities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47972" y="214290"/>
            <a:ext cx="189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Schools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Universities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4" r:id="rId3"/>
    <p:sldLayoutId id="2147483705" r:id="rId4"/>
    <p:sldLayoutId id="2147483706" r:id="rId5"/>
    <p:sldLayoutId id="2147483708" r:id="rId6"/>
    <p:sldLayoutId id="214748370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rumpia.com/manageAccount/signup3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allin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496"/>
            <a:ext cx="2914650" cy="866775"/>
          </a:xfrm>
          <a:prstGeom prst="rect">
            <a:avLst/>
          </a:prstGeom>
        </p:spPr>
      </p:pic>
      <p:pic>
        <p:nvPicPr>
          <p:cNvPr id="11" name="그림 10" descr="title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214950"/>
            <a:ext cx="200025" cy="78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5261728"/>
            <a:ext cx="307183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34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Schools </a:t>
            </a:r>
            <a:r>
              <a:rPr lang="en-US" altLang="ko-KR" sz="3400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  <a:r>
              <a:rPr lang="en-US" altLang="ko-KR" sz="34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8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Universities</a:t>
            </a:r>
            <a:endParaRPr lang="en-US" altLang="ko-KR" sz="2800" dirty="0" smtClean="0">
              <a:solidFill>
                <a:srgbClr val="4949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928671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4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Your Company</a:t>
            </a:r>
            <a:endParaRPr lang="ko-KR" altLang="en-US" sz="40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2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BFE96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[Your Company]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can help you…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177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272" y="2497081"/>
            <a:ext cx="4917904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Alert and inform students and parents</a:t>
            </a:r>
          </a:p>
          <a:p>
            <a:pPr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Keep everyone up-to-date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Celebrate school spirit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Keep alumni involved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90E1F4"/>
              </a:buClr>
              <a:buFontTx/>
              <a:buChar char="˃"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그림 7" descr="skyline.png"/>
          <p:cNvPicPr>
            <a:picLocks noChangeAspect="1"/>
          </p:cNvPicPr>
          <p:nvPr/>
        </p:nvPicPr>
        <p:blipFill>
          <a:blip r:embed="rId3" cstate="print">
            <a:lum bright="72000"/>
          </a:blip>
          <a:stretch>
            <a:fillRect/>
          </a:stretch>
        </p:blipFill>
        <p:spPr>
          <a:xfrm>
            <a:off x="0" y="4996730"/>
            <a:ext cx="9144000" cy="1861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0892" y="3571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그림 8" descr="relig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0697" y="3209925"/>
            <a:ext cx="4193303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8662" y="2643182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자유형 29"/>
          <p:cNvSpPr/>
          <p:nvPr/>
        </p:nvSpPr>
        <p:spPr>
          <a:xfrm>
            <a:off x="1285852" y="2571744"/>
            <a:ext cx="1571636" cy="1643074"/>
          </a:xfrm>
          <a:custGeom>
            <a:avLst/>
            <a:gdLst>
              <a:gd name="connsiteX0" fmla="*/ 0 w 1571636"/>
              <a:gd name="connsiteY0" fmla="*/ 214318 h 1285884"/>
              <a:gd name="connsiteX1" fmla="*/ 62773 w 1571636"/>
              <a:gd name="connsiteY1" fmla="*/ 62772 h 1285884"/>
              <a:gd name="connsiteX2" fmla="*/ 214319 w 1571636"/>
              <a:gd name="connsiteY2" fmla="*/ 0 h 1285884"/>
              <a:gd name="connsiteX3" fmla="*/ 261939 w 1571636"/>
              <a:gd name="connsiteY3" fmla="*/ 0 h 1285884"/>
              <a:gd name="connsiteX4" fmla="*/ 261939 w 1571636"/>
              <a:gd name="connsiteY4" fmla="*/ 0 h 1285884"/>
              <a:gd name="connsiteX5" fmla="*/ 654848 w 1571636"/>
              <a:gd name="connsiteY5" fmla="*/ 0 h 1285884"/>
              <a:gd name="connsiteX6" fmla="*/ 1357318 w 1571636"/>
              <a:gd name="connsiteY6" fmla="*/ 0 h 1285884"/>
              <a:gd name="connsiteX7" fmla="*/ 1508864 w 1571636"/>
              <a:gd name="connsiteY7" fmla="*/ 62773 h 1285884"/>
              <a:gd name="connsiteX8" fmla="*/ 1571636 w 1571636"/>
              <a:gd name="connsiteY8" fmla="*/ 214319 h 1285884"/>
              <a:gd name="connsiteX9" fmla="*/ 1571636 w 1571636"/>
              <a:gd name="connsiteY9" fmla="*/ 750099 h 1285884"/>
              <a:gd name="connsiteX10" fmla="*/ 1571636 w 1571636"/>
              <a:gd name="connsiteY10" fmla="*/ 750099 h 1285884"/>
              <a:gd name="connsiteX11" fmla="*/ 1571636 w 1571636"/>
              <a:gd name="connsiteY11" fmla="*/ 1071570 h 1285884"/>
              <a:gd name="connsiteX12" fmla="*/ 1571636 w 1571636"/>
              <a:gd name="connsiteY12" fmla="*/ 1071566 h 1285884"/>
              <a:gd name="connsiteX13" fmla="*/ 1508864 w 1571636"/>
              <a:gd name="connsiteY13" fmla="*/ 1223112 h 1285884"/>
              <a:gd name="connsiteX14" fmla="*/ 1357318 w 1571636"/>
              <a:gd name="connsiteY14" fmla="*/ 1285884 h 1285884"/>
              <a:gd name="connsiteX15" fmla="*/ 654848 w 1571636"/>
              <a:gd name="connsiteY15" fmla="*/ 1285884 h 1285884"/>
              <a:gd name="connsiteX16" fmla="*/ 458399 w 1571636"/>
              <a:gd name="connsiteY16" fmla="*/ 1446619 h 1285884"/>
              <a:gd name="connsiteX17" fmla="*/ 261939 w 1571636"/>
              <a:gd name="connsiteY17" fmla="*/ 1285884 h 1285884"/>
              <a:gd name="connsiteX18" fmla="*/ 214318 w 1571636"/>
              <a:gd name="connsiteY18" fmla="*/ 1285884 h 1285884"/>
              <a:gd name="connsiteX19" fmla="*/ 62772 w 1571636"/>
              <a:gd name="connsiteY19" fmla="*/ 1223112 h 1285884"/>
              <a:gd name="connsiteX20" fmla="*/ 0 w 1571636"/>
              <a:gd name="connsiteY20" fmla="*/ 1071566 h 1285884"/>
              <a:gd name="connsiteX21" fmla="*/ 0 w 1571636"/>
              <a:gd name="connsiteY21" fmla="*/ 1071570 h 1285884"/>
              <a:gd name="connsiteX22" fmla="*/ 0 w 1571636"/>
              <a:gd name="connsiteY22" fmla="*/ 750099 h 1285884"/>
              <a:gd name="connsiteX23" fmla="*/ 0 w 1571636"/>
              <a:gd name="connsiteY23" fmla="*/ 750099 h 1285884"/>
              <a:gd name="connsiteX24" fmla="*/ 0 w 1571636"/>
              <a:gd name="connsiteY24" fmla="*/ 214318 h 1285884"/>
              <a:gd name="connsiteX0" fmla="*/ 0 w 1571636"/>
              <a:gd name="connsiteY0" fmla="*/ 214318 h 1643074"/>
              <a:gd name="connsiteX1" fmla="*/ 62773 w 1571636"/>
              <a:gd name="connsiteY1" fmla="*/ 62772 h 1643074"/>
              <a:gd name="connsiteX2" fmla="*/ 214319 w 1571636"/>
              <a:gd name="connsiteY2" fmla="*/ 0 h 1643074"/>
              <a:gd name="connsiteX3" fmla="*/ 261939 w 1571636"/>
              <a:gd name="connsiteY3" fmla="*/ 0 h 1643074"/>
              <a:gd name="connsiteX4" fmla="*/ 261939 w 1571636"/>
              <a:gd name="connsiteY4" fmla="*/ 0 h 1643074"/>
              <a:gd name="connsiteX5" fmla="*/ 654848 w 1571636"/>
              <a:gd name="connsiteY5" fmla="*/ 0 h 1643074"/>
              <a:gd name="connsiteX6" fmla="*/ 1357318 w 1571636"/>
              <a:gd name="connsiteY6" fmla="*/ 0 h 1643074"/>
              <a:gd name="connsiteX7" fmla="*/ 1508864 w 1571636"/>
              <a:gd name="connsiteY7" fmla="*/ 62773 h 1643074"/>
              <a:gd name="connsiteX8" fmla="*/ 1571636 w 1571636"/>
              <a:gd name="connsiteY8" fmla="*/ 214319 h 1643074"/>
              <a:gd name="connsiteX9" fmla="*/ 1571636 w 1571636"/>
              <a:gd name="connsiteY9" fmla="*/ 750099 h 1643074"/>
              <a:gd name="connsiteX10" fmla="*/ 1571636 w 1571636"/>
              <a:gd name="connsiteY10" fmla="*/ 750099 h 1643074"/>
              <a:gd name="connsiteX11" fmla="*/ 1571636 w 1571636"/>
              <a:gd name="connsiteY11" fmla="*/ 1071570 h 1643074"/>
              <a:gd name="connsiteX12" fmla="*/ 1571636 w 1571636"/>
              <a:gd name="connsiteY12" fmla="*/ 1071566 h 1643074"/>
              <a:gd name="connsiteX13" fmla="*/ 1508864 w 1571636"/>
              <a:gd name="connsiteY13" fmla="*/ 1223112 h 1643074"/>
              <a:gd name="connsiteX14" fmla="*/ 1357318 w 1571636"/>
              <a:gd name="connsiteY14" fmla="*/ 1285884 h 1643074"/>
              <a:gd name="connsiteX15" fmla="*/ 654848 w 1571636"/>
              <a:gd name="connsiteY15" fmla="*/ 1285884 h 1643074"/>
              <a:gd name="connsiteX16" fmla="*/ 428628 w 1571636"/>
              <a:gd name="connsiteY16" fmla="*/ 1643074 h 1643074"/>
              <a:gd name="connsiteX17" fmla="*/ 261939 w 1571636"/>
              <a:gd name="connsiteY17" fmla="*/ 1285884 h 1643074"/>
              <a:gd name="connsiteX18" fmla="*/ 214318 w 1571636"/>
              <a:gd name="connsiteY18" fmla="*/ 1285884 h 1643074"/>
              <a:gd name="connsiteX19" fmla="*/ 62772 w 1571636"/>
              <a:gd name="connsiteY19" fmla="*/ 1223112 h 1643074"/>
              <a:gd name="connsiteX20" fmla="*/ 0 w 1571636"/>
              <a:gd name="connsiteY20" fmla="*/ 1071566 h 1643074"/>
              <a:gd name="connsiteX21" fmla="*/ 0 w 1571636"/>
              <a:gd name="connsiteY21" fmla="*/ 1071570 h 1643074"/>
              <a:gd name="connsiteX22" fmla="*/ 0 w 1571636"/>
              <a:gd name="connsiteY22" fmla="*/ 750099 h 1643074"/>
              <a:gd name="connsiteX23" fmla="*/ 0 w 1571636"/>
              <a:gd name="connsiteY23" fmla="*/ 750099 h 1643074"/>
              <a:gd name="connsiteX24" fmla="*/ 0 w 1571636"/>
              <a:gd name="connsiteY24" fmla="*/ 214318 h 1643074"/>
              <a:gd name="connsiteX0" fmla="*/ 0 w 1571636"/>
              <a:gd name="connsiteY0" fmla="*/ 214318 h 1643074"/>
              <a:gd name="connsiteX1" fmla="*/ 62773 w 1571636"/>
              <a:gd name="connsiteY1" fmla="*/ 62772 h 1643074"/>
              <a:gd name="connsiteX2" fmla="*/ 214319 w 1571636"/>
              <a:gd name="connsiteY2" fmla="*/ 0 h 1643074"/>
              <a:gd name="connsiteX3" fmla="*/ 261939 w 1571636"/>
              <a:gd name="connsiteY3" fmla="*/ 0 h 1643074"/>
              <a:gd name="connsiteX4" fmla="*/ 261939 w 1571636"/>
              <a:gd name="connsiteY4" fmla="*/ 0 h 1643074"/>
              <a:gd name="connsiteX5" fmla="*/ 654848 w 1571636"/>
              <a:gd name="connsiteY5" fmla="*/ 0 h 1643074"/>
              <a:gd name="connsiteX6" fmla="*/ 1357318 w 1571636"/>
              <a:gd name="connsiteY6" fmla="*/ 0 h 1643074"/>
              <a:gd name="connsiteX7" fmla="*/ 1508864 w 1571636"/>
              <a:gd name="connsiteY7" fmla="*/ 62773 h 1643074"/>
              <a:gd name="connsiteX8" fmla="*/ 1571636 w 1571636"/>
              <a:gd name="connsiteY8" fmla="*/ 214319 h 1643074"/>
              <a:gd name="connsiteX9" fmla="*/ 1571636 w 1571636"/>
              <a:gd name="connsiteY9" fmla="*/ 750099 h 1643074"/>
              <a:gd name="connsiteX10" fmla="*/ 1571636 w 1571636"/>
              <a:gd name="connsiteY10" fmla="*/ 750099 h 1643074"/>
              <a:gd name="connsiteX11" fmla="*/ 1571636 w 1571636"/>
              <a:gd name="connsiteY11" fmla="*/ 1071570 h 1643074"/>
              <a:gd name="connsiteX12" fmla="*/ 1571636 w 1571636"/>
              <a:gd name="connsiteY12" fmla="*/ 1071566 h 1643074"/>
              <a:gd name="connsiteX13" fmla="*/ 1508864 w 1571636"/>
              <a:gd name="connsiteY13" fmla="*/ 1223112 h 1643074"/>
              <a:gd name="connsiteX14" fmla="*/ 1357318 w 1571636"/>
              <a:gd name="connsiteY14" fmla="*/ 1285884 h 1643074"/>
              <a:gd name="connsiteX15" fmla="*/ 654848 w 1571636"/>
              <a:gd name="connsiteY15" fmla="*/ 1285884 h 1643074"/>
              <a:gd name="connsiteX16" fmla="*/ 428628 w 1571636"/>
              <a:gd name="connsiteY16" fmla="*/ 1643074 h 1643074"/>
              <a:gd name="connsiteX17" fmla="*/ 357190 w 1571636"/>
              <a:gd name="connsiteY17" fmla="*/ 1285884 h 1643074"/>
              <a:gd name="connsiteX18" fmla="*/ 214318 w 1571636"/>
              <a:gd name="connsiteY18" fmla="*/ 1285884 h 1643074"/>
              <a:gd name="connsiteX19" fmla="*/ 62772 w 1571636"/>
              <a:gd name="connsiteY19" fmla="*/ 1223112 h 1643074"/>
              <a:gd name="connsiteX20" fmla="*/ 0 w 1571636"/>
              <a:gd name="connsiteY20" fmla="*/ 1071566 h 1643074"/>
              <a:gd name="connsiteX21" fmla="*/ 0 w 1571636"/>
              <a:gd name="connsiteY21" fmla="*/ 1071570 h 1643074"/>
              <a:gd name="connsiteX22" fmla="*/ 0 w 1571636"/>
              <a:gd name="connsiteY22" fmla="*/ 750099 h 1643074"/>
              <a:gd name="connsiteX23" fmla="*/ 0 w 1571636"/>
              <a:gd name="connsiteY23" fmla="*/ 750099 h 1643074"/>
              <a:gd name="connsiteX24" fmla="*/ 0 w 1571636"/>
              <a:gd name="connsiteY24" fmla="*/ 214318 h 1643074"/>
              <a:gd name="connsiteX0" fmla="*/ 0 w 1571636"/>
              <a:gd name="connsiteY0" fmla="*/ 214318 h 1643074"/>
              <a:gd name="connsiteX1" fmla="*/ 62773 w 1571636"/>
              <a:gd name="connsiteY1" fmla="*/ 62772 h 1643074"/>
              <a:gd name="connsiteX2" fmla="*/ 214319 w 1571636"/>
              <a:gd name="connsiteY2" fmla="*/ 0 h 1643074"/>
              <a:gd name="connsiteX3" fmla="*/ 261939 w 1571636"/>
              <a:gd name="connsiteY3" fmla="*/ 0 h 1643074"/>
              <a:gd name="connsiteX4" fmla="*/ 261939 w 1571636"/>
              <a:gd name="connsiteY4" fmla="*/ 0 h 1643074"/>
              <a:gd name="connsiteX5" fmla="*/ 654848 w 1571636"/>
              <a:gd name="connsiteY5" fmla="*/ 0 h 1643074"/>
              <a:gd name="connsiteX6" fmla="*/ 1357318 w 1571636"/>
              <a:gd name="connsiteY6" fmla="*/ 0 h 1643074"/>
              <a:gd name="connsiteX7" fmla="*/ 1508864 w 1571636"/>
              <a:gd name="connsiteY7" fmla="*/ 62773 h 1643074"/>
              <a:gd name="connsiteX8" fmla="*/ 1571636 w 1571636"/>
              <a:gd name="connsiteY8" fmla="*/ 214319 h 1643074"/>
              <a:gd name="connsiteX9" fmla="*/ 1571636 w 1571636"/>
              <a:gd name="connsiteY9" fmla="*/ 750099 h 1643074"/>
              <a:gd name="connsiteX10" fmla="*/ 1571636 w 1571636"/>
              <a:gd name="connsiteY10" fmla="*/ 750099 h 1643074"/>
              <a:gd name="connsiteX11" fmla="*/ 1571636 w 1571636"/>
              <a:gd name="connsiteY11" fmla="*/ 1071570 h 1643074"/>
              <a:gd name="connsiteX12" fmla="*/ 1571636 w 1571636"/>
              <a:gd name="connsiteY12" fmla="*/ 1071566 h 1643074"/>
              <a:gd name="connsiteX13" fmla="*/ 1508864 w 1571636"/>
              <a:gd name="connsiteY13" fmla="*/ 1223112 h 1643074"/>
              <a:gd name="connsiteX14" fmla="*/ 1357318 w 1571636"/>
              <a:gd name="connsiteY14" fmla="*/ 1285884 h 1643074"/>
              <a:gd name="connsiteX15" fmla="*/ 571504 w 1571636"/>
              <a:gd name="connsiteY15" fmla="*/ 1285884 h 1643074"/>
              <a:gd name="connsiteX16" fmla="*/ 428628 w 1571636"/>
              <a:gd name="connsiteY16" fmla="*/ 1643074 h 1643074"/>
              <a:gd name="connsiteX17" fmla="*/ 357190 w 1571636"/>
              <a:gd name="connsiteY17" fmla="*/ 1285884 h 1643074"/>
              <a:gd name="connsiteX18" fmla="*/ 214318 w 1571636"/>
              <a:gd name="connsiteY18" fmla="*/ 1285884 h 1643074"/>
              <a:gd name="connsiteX19" fmla="*/ 62772 w 1571636"/>
              <a:gd name="connsiteY19" fmla="*/ 1223112 h 1643074"/>
              <a:gd name="connsiteX20" fmla="*/ 0 w 1571636"/>
              <a:gd name="connsiteY20" fmla="*/ 1071566 h 1643074"/>
              <a:gd name="connsiteX21" fmla="*/ 0 w 1571636"/>
              <a:gd name="connsiteY21" fmla="*/ 1071570 h 1643074"/>
              <a:gd name="connsiteX22" fmla="*/ 0 w 1571636"/>
              <a:gd name="connsiteY22" fmla="*/ 750099 h 1643074"/>
              <a:gd name="connsiteX23" fmla="*/ 0 w 1571636"/>
              <a:gd name="connsiteY23" fmla="*/ 750099 h 1643074"/>
              <a:gd name="connsiteX24" fmla="*/ 0 w 1571636"/>
              <a:gd name="connsiteY24" fmla="*/ 214318 h 1643074"/>
              <a:gd name="connsiteX0" fmla="*/ 0 w 1571636"/>
              <a:gd name="connsiteY0" fmla="*/ 214318 h 1643074"/>
              <a:gd name="connsiteX1" fmla="*/ 62773 w 1571636"/>
              <a:gd name="connsiteY1" fmla="*/ 62772 h 1643074"/>
              <a:gd name="connsiteX2" fmla="*/ 214319 w 1571636"/>
              <a:gd name="connsiteY2" fmla="*/ 0 h 1643074"/>
              <a:gd name="connsiteX3" fmla="*/ 261939 w 1571636"/>
              <a:gd name="connsiteY3" fmla="*/ 0 h 1643074"/>
              <a:gd name="connsiteX4" fmla="*/ 261939 w 1571636"/>
              <a:gd name="connsiteY4" fmla="*/ 0 h 1643074"/>
              <a:gd name="connsiteX5" fmla="*/ 654848 w 1571636"/>
              <a:gd name="connsiteY5" fmla="*/ 0 h 1643074"/>
              <a:gd name="connsiteX6" fmla="*/ 1357318 w 1571636"/>
              <a:gd name="connsiteY6" fmla="*/ 0 h 1643074"/>
              <a:gd name="connsiteX7" fmla="*/ 1508864 w 1571636"/>
              <a:gd name="connsiteY7" fmla="*/ 62773 h 1643074"/>
              <a:gd name="connsiteX8" fmla="*/ 1571636 w 1571636"/>
              <a:gd name="connsiteY8" fmla="*/ 214319 h 1643074"/>
              <a:gd name="connsiteX9" fmla="*/ 1571636 w 1571636"/>
              <a:gd name="connsiteY9" fmla="*/ 750099 h 1643074"/>
              <a:gd name="connsiteX10" fmla="*/ 1571636 w 1571636"/>
              <a:gd name="connsiteY10" fmla="*/ 750099 h 1643074"/>
              <a:gd name="connsiteX11" fmla="*/ 1571636 w 1571636"/>
              <a:gd name="connsiteY11" fmla="*/ 1071570 h 1643074"/>
              <a:gd name="connsiteX12" fmla="*/ 1571636 w 1571636"/>
              <a:gd name="connsiteY12" fmla="*/ 1071566 h 1643074"/>
              <a:gd name="connsiteX13" fmla="*/ 1508864 w 1571636"/>
              <a:gd name="connsiteY13" fmla="*/ 1223112 h 1643074"/>
              <a:gd name="connsiteX14" fmla="*/ 1357318 w 1571636"/>
              <a:gd name="connsiteY14" fmla="*/ 1285884 h 1643074"/>
              <a:gd name="connsiteX15" fmla="*/ 714380 w 1571636"/>
              <a:gd name="connsiteY15" fmla="*/ 1285884 h 1643074"/>
              <a:gd name="connsiteX16" fmla="*/ 428628 w 1571636"/>
              <a:gd name="connsiteY16" fmla="*/ 1643074 h 1643074"/>
              <a:gd name="connsiteX17" fmla="*/ 357190 w 1571636"/>
              <a:gd name="connsiteY17" fmla="*/ 1285884 h 1643074"/>
              <a:gd name="connsiteX18" fmla="*/ 214318 w 1571636"/>
              <a:gd name="connsiteY18" fmla="*/ 1285884 h 1643074"/>
              <a:gd name="connsiteX19" fmla="*/ 62772 w 1571636"/>
              <a:gd name="connsiteY19" fmla="*/ 1223112 h 1643074"/>
              <a:gd name="connsiteX20" fmla="*/ 0 w 1571636"/>
              <a:gd name="connsiteY20" fmla="*/ 1071566 h 1643074"/>
              <a:gd name="connsiteX21" fmla="*/ 0 w 1571636"/>
              <a:gd name="connsiteY21" fmla="*/ 1071570 h 1643074"/>
              <a:gd name="connsiteX22" fmla="*/ 0 w 1571636"/>
              <a:gd name="connsiteY22" fmla="*/ 750099 h 1643074"/>
              <a:gd name="connsiteX23" fmla="*/ 0 w 1571636"/>
              <a:gd name="connsiteY23" fmla="*/ 750099 h 1643074"/>
              <a:gd name="connsiteX24" fmla="*/ 0 w 1571636"/>
              <a:gd name="connsiteY24" fmla="*/ 214318 h 1643074"/>
              <a:gd name="connsiteX0" fmla="*/ 0 w 1571636"/>
              <a:gd name="connsiteY0" fmla="*/ 214318 h 1643074"/>
              <a:gd name="connsiteX1" fmla="*/ 62773 w 1571636"/>
              <a:gd name="connsiteY1" fmla="*/ 62772 h 1643074"/>
              <a:gd name="connsiteX2" fmla="*/ 214319 w 1571636"/>
              <a:gd name="connsiteY2" fmla="*/ 0 h 1643074"/>
              <a:gd name="connsiteX3" fmla="*/ 261939 w 1571636"/>
              <a:gd name="connsiteY3" fmla="*/ 0 h 1643074"/>
              <a:gd name="connsiteX4" fmla="*/ 261939 w 1571636"/>
              <a:gd name="connsiteY4" fmla="*/ 0 h 1643074"/>
              <a:gd name="connsiteX5" fmla="*/ 654848 w 1571636"/>
              <a:gd name="connsiteY5" fmla="*/ 0 h 1643074"/>
              <a:gd name="connsiteX6" fmla="*/ 1357318 w 1571636"/>
              <a:gd name="connsiteY6" fmla="*/ 0 h 1643074"/>
              <a:gd name="connsiteX7" fmla="*/ 1508864 w 1571636"/>
              <a:gd name="connsiteY7" fmla="*/ 62773 h 1643074"/>
              <a:gd name="connsiteX8" fmla="*/ 1571636 w 1571636"/>
              <a:gd name="connsiteY8" fmla="*/ 214319 h 1643074"/>
              <a:gd name="connsiteX9" fmla="*/ 1571636 w 1571636"/>
              <a:gd name="connsiteY9" fmla="*/ 750099 h 1643074"/>
              <a:gd name="connsiteX10" fmla="*/ 1571636 w 1571636"/>
              <a:gd name="connsiteY10" fmla="*/ 750099 h 1643074"/>
              <a:gd name="connsiteX11" fmla="*/ 1571636 w 1571636"/>
              <a:gd name="connsiteY11" fmla="*/ 1071570 h 1643074"/>
              <a:gd name="connsiteX12" fmla="*/ 1571636 w 1571636"/>
              <a:gd name="connsiteY12" fmla="*/ 1071566 h 1643074"/>
              <a:gd name="connsiteX13" fmla="*/ 1508864 w 1571636"/>
              <a:gd name="connsiteY13" fmla="*/ 1223112 h 1643074"/>
              <a:gd name="connsiteX14" fmla="*/ 1357318 w 1571636"/>
              <a:gd name="connsiteY14" fmla="*/ 1285884 h 1643074"/>
              <a:gd name="connsiteX15" fmla="*/ 714380 w 1571636"/>
              <a:gd name="connsiteY15" fmla="*/ 1285884 h 1643074"/>
              <a:gd name="connsiteX16" fmla="*/ 428628 w 1571636"/>
              <a:gd name="connsiteY16" fmla="*/ 1643074 h 1643074"/>
              <a:gd name="connsiteX17" fmla="*/ 500066 w 1571636"/>
              <a:gd name="connsiteY17" fmla="*/ 1285884 h 1643074"/>
              <a:gd name="connsiteX18" fmla="*/ 214318 w 1571636"/>
              <a:gd name="connsiteY18" fmla="*/ 1285884 h 1643074"/>
              <a:gd name="connsiteX19" fmla="*/ 62772 w 1571636"/>
              <a:gd name="connsiteY19" fmla="*/ 1223112 h 1643074"/>
              <a:gd name="connsiteX20" fmla="*/ 0 w 1571636"/>
              <a:gd name="connsiteY20" fmla="*/ 1071566 h 1643074"/>
              <a:gd name="connsiteX21" fmla="*/ 0 w 1571636"/>
              <a:gd name="connsiteY21" fmla="*/ 1071570 h 1643074"/>
              <a:gd name="connsiteX22" fmla="*/ 0 w 1571636"/>
              <a:gd name="connsiteY22" fmla="*/ 750099 h 1643074"/>
              <a:gd name="connsiteX23" fmla="*/ 0 w 1571636"/>
              <a:gd name="connsiteY23" fmla="*/ 750099 h 1643074"/>
              <a:gd name="connsiteX24" fmla="*/ 0 w 1571636"/>
              <a:gd name="connsiteY24" fmla="*/ 214318 h 164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1636" h="1643074">
                <a:moveTo>
                  <a:pt x="0" y="214318"/>
                </a:moveTo>
                <a:cubicBezTo>
                  <a:pt x="0" y="157477"/>
                  <a:pt x="22580" y="102965"/>
                  <a:pt x="62773" y="62772"/>
                </a:cubicBezTo>
                <a:cubicBezTo>
                  <a:pt x="102965" y="22580"/>
                  <a:pt x="157478" y="0"/>
                  <a:pt x="214319" y="0"/>
                </a:cubicBezTo>
                <a:lnTo>
                  <a:pt x="261939" y="0"/>
                </a:lnTo>
                <a:lnTo>
                  <a:pt x="261939" y="0"/>
                </a:lnTo>
                <a:lnTo>
                  <a:pt x="654848" y="0"/>
                </a:lnTo>
                <a:lnTo>
                  <a:pt x="1357318" y="0"/>
                </a:lnTo>
                <a:cubicBezTo>
                  <a:pt x="1414159" y="0"/>
                  <a:pt x="1468671" y="22580"/>
                  <a:pt x="1508864" y="62773"/>
                </a:cubicBezTo>
                <a:cubicBezTo>
                  <a:pt x="1549056" y="102965"/>
                  <a:pt x="1571636" y="157478"/>
                  <a:pt x="1571636" y="214319"/>
                </a:cubicBezTo>
                <a:lnTo>
                  <a:pt x="1571636" y="750099"/>
                </a:lnTo>
                <a:lnTo>
                  <a:pt x="1571636" y="750099"/>
                </a:lnTo>
                <a:lnTo>
                  <a:pt x="1571636" y="1071570"/>
                </a:lnTo>
                <a:lnTo>
                  <a:pt x="1571636" y="1071566"/>
                </a:lnTo>
                <a:cubicBezTo>
                  <a:pt x="1571636" y="1128407"/>
                  <a:pt x="1549056" y="1182919"/>
                  <a:pt x="1508864" y="1223112"/>
                </a:cubicBezTo>
                <a:cubicBezTo>
                  <a:pt x="1468672" y="1263304"/>
                  <a:pt x="1414159" y="1285884"/>
                  <a:pt x="1357318" y="1285884"/>
                </a:cubicBezTo>
                <a:lnTo>
                  <a:pt x="714380" y="1285884"/>
                </a:lnTo>
                <a:lnTo>
                  <a:pt x="428628" y="1643074"/>
                </a:lnTo>
                <a:lnTo>
                  <a:pt x="500066" y="1285884"/>
                </a:lnTo>
                <a:lnTo>
                  <a:pt x="214318" y="1285884"/>
                </a:lnTo>
                <a:cubicBezTo>
                  <a:pt x="157477" y="1285884"/>
                  <a:pt x="102965" y="1263304"/>
                  <a:pt x="62772" y="1223112"/>
                </a:cubicBezTo>
                <a:cubicBezTo>
                  <a:pt x="22580" y="1182920"/>
                  <a:pt x="0" y="1128407"/>
                  <a:pt x="0" y="1071566"/>
                </a:cubicBezTo>
                <a:lnTo>
                  <a:pt x="0" y="1071570"/>
                </a:lnTo>
                <a:lnTo>
                  <a:pt x="0" y="750099"/>
                </a:lnTo>
                <a:lnTo>
                  <a:pt x="0" y="750099"/>
                </a:lnTo>
                <a:lnTo>
                  <a:pt x="0" y="214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5696" y="1071404"/>
            <a:ext cx="848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FE961"/>
                </a:solidFill>
                <a:latin typeface="Georgia" pitchFamily="18" charset="0"/>
              </a:rPr>
              <a:t>Alert 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and </a:t>
            </a:r>
            <a:r>
              <a:rPr lang="en-US" sz="3200" b="1" dirty="0">
                <a:solidFill>
                  <a:srgbClr val="BFE961"/>
                </a:solidFill>
                <a:latin typeface="Georgia" pitchFamily="18" charset="0"/>
              </a:rPr>
              <a:t>I</a:t>
            </a:r>
            <a:r>
              <a:rPr lang="en-US" altLang="ko-KR" sz="3200" b="1" dirty="0" smtClean="0">
                <a:solidFill>
                  <a:srgbClr val="BFE961"/>
                </a:solidFill>
                <a:latin typeface="Georgia" pitchFamily="18" charset="0"/>
              </a:rPr>
              <a:t>nform </a:t>
            </a:r>
            <a:r>
              <a:rPr lang="en-US" altLang="ko-KR" sz="3200" b="1" dirty="0">
                <a:solidFill>
                  <a:schemeClr val="bg1"/>
                </a:solidFill>
                <a:latin typeface="Georgia" pitchFamily="18" charset="0"/>
              </a:rPr>
              <a:t>S</a:t>
            </a:r>
            <a:r>
              <a:rPr lang="en-US" altLang="ko-KR" sz="3200" b="1" dirty="0" smtClean="0">
                <a:solidFill>
                  <a:schemeClr val="bg1"/>
                </a:solidFill>
                <a:latin typeface="Georgia" pitchFamily="18" charset="0"/>
              </a:rPr>
              <a:t>tudents and Parents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21495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Immediately deliver urgent alerts and announcements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7290" y="2643182"/>
            <a:ext cx="1428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“Please be advised. The University library will be open from 7:00 AM to 11:00 PM during finals week. Take advantage of the extended hours. Good luck, Lions!”</a:t>
            </a:r>
            <a:endParaRPr lang="ko-KR" altLang="en-US" sz="1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1419" y="2746324"/>
            <a:ext cx="1855381" cy="188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직사각형 19"/>
          <p:cNvSpPr/>
          <p:nvPr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357554" y="4710792"/>
            <a:ext cx="2786082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APPOINTMENT REMINDERS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12" y="4929198"/>
            <a:ext cx="2357454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VOICE BROADCASTS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4929198"/>
            <a:ext cx="2500330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SMS TEXTS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7554" y="5319677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Ensure critical tasks are completed on time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86512" y="5273117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Include alerts for those who prefer landline calls over text</a:t>
            </a:r>
            <a:endParaRPr lang="en-US" altLang="ko-KR" sz="1600" b="1" dirty="0" smtClean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8" name="그림 27" descr="mobilecoup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928934"/>
            <a:ext cx="1789743" cy="17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7154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Keep Everyone</a:t>
            </a:r>
            <a:r>
              <a:rPr lang="en-US" altLang="ko-KR" sz="3600" b="1" dirty="0" smtClean="0">
                <a:solidFill>
                  <a:srgbClr val="BFE961"/>
                </a:solidFill>
                <a:latin typeface="Georgia" pitchFamily="18" charset="0"/>
              </a:rPr>
              <a:t> Up-to-Date</a:t>
            </a:r>
            <a:r>
              <a:rPr lang="en-US" altLang="ko-KR" sz="3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그림 11" descr="e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857496"/>
            <a:ext cx="1671635" cy="1875684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7620" y="2915383"/>
            <a:ext cx="1533832" cy="187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4286247" y="2928934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Don’t forget to attend our first CIF volleyball match at Larkin High School @5:00PM! See you all there!</a:t>
            </a:r>
            <a:endParaRPr lang="ko-KR" altLang="en-US" sz="9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521495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Boost awareness for on- and off-campus activities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7554" y="4929198"/>
            <a:ext cx="2786082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SMS TEXTS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86512" y="4929198"/>
            <a:ext cx="2357454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FACEBOOK AND TWITTER POSTS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472" y="4929198"/>
            <a:ext cx="2500330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E-NEWSLETTERS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7554" y="5201679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Increase attendance for campus events and assemblies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6512" y="5487431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Broadcast news events and highlights</a:t>
            </a:r>
          </a:p>
        </p:txBody>
      </p:sp>
      <p:pic>
        <p:nvPicPr>
          <p:cNvPr id="30" name="그림 29" descr="soci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429000"/>
            <a:ext cx="2680899" cy="12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차트 32"/>
          <p:cNvGraphicFramePr/>
          <p:nvPr/>
        </p:nvGraphicFramePr>
        <p:xfrm>
          <a:off x="5357818" y="3203923"/>
          <a:ext cx="1462086" cy="146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1753" y="1196752"/>
            <a:ext cx="81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BFE961"/>
                </a:solidFill>
                <a:latin typeface="Georgia" pitchFamily="18" charset="0"/>
              </a:rPr>
              <a:t>Celebrate 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School Spirit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71736" y="5072074"/>
            <a:ext cx="192882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students to join sports programs and clubs</a:t>
            </a:r>
            <a:endParaRPr lang="en-US" altLang="ko-KR" sz="1400" b="1" dirty="0" smtClean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5072074"/>
            <a:ext cx="2016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VOTING</a:t>
            </a:r>
          </a:p>
          <a:p>
            <a:pPr marL="0" lvl="2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Get immediate feedback about trending topics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5072074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ONLINE SIGN-UP PAGES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Students can easily sign up for clubs and committees</a:t>
            </a:r>
          </a:p>
          <a:p>
            <a:endParaRPr lang="en-US" sz="1400" dirty="0">
              <a:solidFill>
                <a:srgbClr val="494949"/>
              </a:solidFill>
            </a:endParaRPr>
          </a:p>
        </p:txBody>
      </p:sp>
      <p:pic>
        <p:nvPicPr>
          <p:cNvPr id="19" name="그림 18" descr="e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192337"/>
            <a:ext cx="867315" cy="15939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00892" y="5072074"/>
            <a:ext cx="178595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TEXT-TO -SCREEN</a:t>
            </a:r>
          </a:p>
          <a:p>
            <a:pPr marL="0" lvl="2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Boost participation and engagement during live school events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그림 21" descr="twowa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5" y="3143248"/>
            <a:ext cx="1538340" cy="1500198"/>
          </a:xfrm>
          <a:prstGeom prst="rect">
            <a:avLst/>
          </a:prstGeom>
        </p:spPr>
      </p:pic>
      <p:pic>
        <p:nvPicPr>
          <p:cNvPr id="30" name="그림 29" descr="onlinesignu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000372"/>
            <a:ext cx="1706406" cy="1706406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786049" y="3058259"/>
            <a:ext cx="1533832" cy="187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143239" y="3071811"/>
            <a:ext cx="12144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Text GEAR to 96362 for a chance to win a Grove High School sweater at the next pep rally!</a:t>
            </a:r>
            <a:endParaRPr lang="ko-KR" altLang="en-US" sz="1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1500" y="1071546"/>
            <a:ext cx="6715125" cy="4286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Keep </a:t>
            </a:r>
            <a:r>
              <a:rPr lang="en-US" sz="3600" b="1" dirty="0">
                <a:solidFill>
                  <a:schemeClr val="bg1"/>
                </a:solidFill>
                <a:latin typeface="Georgia" pitchFamily="18" charset="0"/>
              </a:rPr>
              <a:t>A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lumni </a:t>
            </a:r>
            <a:r>
              <a:rPr lang="en-US" sz="3600" b="1" dirty="0">
                <a:solidFill>
                  <a:srgbClr val="BFE961"/>
                </a:solidFill>
                <a:latin typeface="Georgia" pitchFamily="18" charset="0"/>
              </a:rPr>
              <a:t>I</a:t>
            </a:r>
            <a:r>
              <a:rPr lang="en-US" altLang="ko-KR" sz="3600" b="1" dirty="0" smtClean="0">
                <a:solidFill>
                  <a:srgbClr val="BFE961"/>
                </a:solidFill>
                <a:latin typeface="Georgia" pitchFamily="18" charset="0"/>
              </a:rPr>
              <a:t>nvolved</a:t>
            </a:r>
            <a:endParaRPr lang="en-US" sz="18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5072074"/>
            <a:ext cx="18573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SMS TEXTS</a:t>
            </a:r>
          </a:p>
          <a:p>
            <a:pPr marL="0" lvl="2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Send text alerts for job fairs and networking events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2" y="5072074"/>
            <a:ext cx="192882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MMS MESSAGES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Boost attendance to events with enticing photos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5072074"/>
            <a:ext cx="2000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EMAIL COMMUNICATIONS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donations and help to current students</a:t>
            </a:r>
          </a:p>
          <a:p>
            <a:endParaRPr lang="en-US" dirty="0"/>
          </a:p>
        </p:txBody>
      </p:sp>
      <p:pic>
        <p:nvPicPr>
          <p:cNvPr id="16" name="그림 15" descr="e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643182"/>
            <a:ext cx="1785950" cy="2239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9454" y="5072074"/>
            <a:ext cx="207170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Inform alumni of university updates and alumni associations</a:t>
            </a:r>
          </a:p>
        </p:txBody>
      </p:sp>
      <p:pic>
        <p:nvPicPr>
          <p:cNvPr id="13" name="그림 12" descr="e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9" y="3000372"/>
            <a:ext cx="1607968" cy="1804246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00298" y="2857496"/>
            <a:ext cx="1640105" cy="200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자유형 20"/>
          <p:cNvSpPr/>
          <p:nvPr/>
        </p:nvSpPr>
        <p:spPr>
          <a:xfrm>
            <a:off x="2714612" y="2786058"/>
            <a:ext cx="1714512" cy="1500198"/>
          </a:xfrm>
          <a:custGeom>
            <a:avLst/>
            <a:gdLst>
              <a:gd name="connsiteX0" fmla="*/ 0 w 1571636"/>
              <a:gd name="connsiteY0" fmla="*/ 214318 h 1285884"/>
              <a:gd name="connsiteX1" fmla="*/ 62773 w 1571636"/>
              <a:gd name="connsiteY1" fmla="*/ 62772 h 1285884"/>
              <a:gd name="connsiteX2" fmla="*/ 214319 w 1571636"/>
              <a:gd name="connsiteY2" fmla="*/ 0 h 1285884"/>
              <a:gd name="connsiteX3" fmla="*/ 261939 w 1571636"/>
              <a:gd name="connsiteY3" fmla="*/ 0 h 1285884"/>
              <a:gd name="connsiteX4" fmla="*/ 261939 w 1571636"/>
              <a:gd name="connsiteY4" fmla="*/ 0 h 1285884"/>
              <a:gd name="connsiteX5" fmla="*/ 654848 w 1571636"/>
              <a:gd name="connsiteY5" fmla="*/ 0 h 1285884"/>
              <a:gd name="connsiteX6" fmla="*/ 1357318 w 1571636"/>
              <a:gd name="connsiteY6" fmla="*/ 0 h 1285884"/>
              <a:gd name="connsiteX7" fmla="*/ 1508864 w 1571636"/>
              <a:gd name="connsiteY7" fmla="*/ 62773 h 1285884"/>
              <a:gd name="connsiteX8" fmla="*/ 1571636 w 1571636"/>
              <a:gd name="connsiteY8" fmla="*/ 214319 h 1285884"/>
              <a:gd name="connsiteX9" fmla="*/ 1571636 w 1571636"/>
              <a:gd name="connsiteY9" fmla="*/ 750099 h 1285884"/>
              <a:gd name="connsiteX10" fmla="*/ 1571636 w 1571636"/>
              <a:gd name="connsiteY10" fmla="*/ 750099 h 1285884"/>
              <a:gd name="connsiteX11" fmla="*/ 1571636 w 1571636"/>
              <a:gd name="connsiteY11" fmla="*/ 1071570 h 1285884"/>
              <a:gd name="connsiteX12" fmla="*/ 1571636 w 1571636"/>
              <a:gd name="connsiteY12" fmla="*/ 1071566 h 1285884"/>
              <a:gd name="connsiteX13" fmla="*/ 1508864 w 1571636"/>
              <a:gd name="connsiteY13" fmla="*/ 1223112 h 1285884"/>
              <a:gd name="connsiteX14" fmla="*/ 1357318 w 1571636"/>
              <a:gd name="connsiteY14" fmla="*/ 1285884 h 1285884"/>
              <a:gd name="connsiteX15" fmla="*/ 654848 w 1571636"/>
              <a:gd name="connsiteY15" fmla="*/ 1285884 h 1285884"/>
              <a:gd name="connsiteX16" fmla="*/ 458399 w 1571636"/>
              <a:gd name="connsiteY16" fmla="*/ 1446619 h 1285884"/>
              <a:gd name="connsiteX17" fmla="*/ 261939 w 1571636"/>
              <a:gd name="connsiteY17" fmla="*/ 1285884 h 1285884"/>
              <a:gd name="connsiteX18" fmla="*/ 214318 w 1571636"/>
              <a:gd name="connsiteY18" fmla="*/ 1285884 h 1285884"/>
              <a:gd name="connsiteX19" fmla="*/ 62772 w 1571636"/>
              <a:gd name="connsiteY19" fmla="*/ 1223112 h 1285884"/>
              <a:gd name="connsiteX20" fmla="*/ 0 w 1571636"/>
              <a:gd name="connsiteY20" fmla="*/ 1071566 h 1285884"/>
              <a:gd name="connsiteX21" fmla="*/ 0 w 1571636"/>
              <a:gd name="connsiteY21" fmla="*/ 1071570 h 1285884"/>
              <a:gd name="connsiteX22" fmla="*/ 0 w 1571636"/>
              <a:gd name="connsiteY22" fmla="*/ 750099 h 1285884"/>
              <a:gd name="connsiteX23" fmla="*/ 0 w 1571636"/>
              <a:gd name="connsiteY23" fmla="*/ 750099 h 1285884"/>
              <a:gd name="connsiteX24" fmla="*/ 0 w 1571636"/>
              <a:gd name="connsiteY24" fmla="*/ 214318 h 1285884"/>
              <a:gd name="connsiteX0" fmla="*/ 0 w 1571636"/>
              <a:gd name="connsiteY0" fmla="*/ 214318 h 1643074"/>
              <a:gd name="connsiteX1" fmla="*/ 62773 w 1571636"/>
              <a:gd name="connsiteY1" fmla="*/ 62772 h 1643074"/>
              <a:gd name="connsiteX2" fmla="*/ 214319 w 1571636"/>
              <a:gd name="connsiteY2" fmla="*/ 0 h 1643074"/>
              <a:gd name="connsiteX3" fmla="*/ 261939 w 1571636"/>
              <a:gd name="connsiteY3" fmla="*/ 0 h 1643074"/>
              <a:gd name="connsiteX4" fmla="*/ 261939 w 1571636"/>
              <a:gd name="connsiteY4" fmla="*/ 0 h 1643074"/>
              <a:gd name="connsiteX5" fmla="*/ 654848 w 1571636"/>
              <a:gd name="connsiteY5" fmla="*/ 0 h 1643074"/>
              <a:gd name="connsiteX6" fmla="*/ 1357318 w 1571636"/>
              <a:gd name="connsiteY6" fmla="*/ 0 h 1643074"/>
              <a:gd name="connsiteX7" fmla="*/ 1508864 w 1571636"/>
              <a:gd name="connsiteY7" fmla="*/ 62773 h 1643074"/>
              <a:gd name="connsiteX8" fmla="*/ 1571636 w 1571636"/>
              <a:gd name="connsiteY8" fmla="*/ 214319 h 1643074"/>
              <a:gd name="connsiteX9" fmla="*/ 1571636 w 1571636"/>
              <a:gd name="connsiteY9" fmla="*/ 750099 h 1643074"/>
              <a:gd name="connsiteX10" fmla="*/ 1571636 w 1571636"/>
              <a:gd name="connsiteY10" fmla="*/ 750099 h 1643074"/>
              <a:gd name="connsiteX11" fmla="*/ 1571636 w 1571636"/>
              <a:gd name="connsiteY11" fmla="*/ 1071570 h 1643074"/>
              <a:gd name="connsiteX12" fmla="*/ 1571636 w 1571636"/>
              <a:gd name="connsiteY12" fmla="*/ 1071566 h 1643074"/>
              <a:gd name="connsiteX13" fmla="*/ 1508864 w 1571636"/>
              <a:gd name="connsiteY13" fmla="*/ 1223112 h 1643074"/>
              <a:gd name="connsiteX14" fmla="*/ 1357318 w 1571636"/>
              <a:gd name="connsiteY14" fmla="*/ 1285884 h 1643074"/>
              <a:gd name="connsiteX15" fmla="*/ 654848 w 1571636"/>
              <a:gd name="connsiteY15" fmla="*/ 1285884 h 1643074"/>
              <a:gd name="connsiteX16" fmla="*/ 428628 w 1571636"/>
              <a:gd name="connsiteY16" fmla="*/ 1643074 h 1643074"/>
              <a:gd name="connsiteX17" fmla="*/ 261939 w 1571636"/>
              <a:gd name="connsiteY17" fmla="*/ 1285884 h 1643074"/>
              <a:gd name="connsiteX18" fmla="*/ 214318 w 1571636"/>
              <a:gd name="connsiteY18" fmla="*/ 1285884 h 1643074"/>
              <a:gd name="connsiteX19" fmla="*/ 62772 w 1571636"/>
              <a:gd name="connsiteY19" fmla="*/ 1223112 h 1643074"/>
              <a:gd name="connsiteX20" fmla="*/ 0 w 1571636"/>
              <a:gd name="connsiteY20" fmla="*/ 1071566 h 1643074"/>
              <a:gd name="connsiteX21" fmla="*/ 0 w 1571636"/>
              <a:gd name="connsiteY21" fmla="*/ 1071570 h 1643074"/>
              <a:gd name="connsiteX22" fmla="*/ 0 w 1571636"/>
              <a:gd name="connsiteY22" fmla="*/ 750099 h 1643074"/>
              <a:gd name="connsiteX23" fmla="*/ 0 w 1571636"/>
              <a:gd name="connsiteY23" fmla="*/ 750099 h 1643074"/>
              <a:gd name="connsiteX24" fmla="*/ 0 w 1571636"/>
              <a:gd name="connsiteY24" fmla="*/ 214318 h 1643074"/>
              <a:gd name="connsiteX0" fmla="*/ 0 w 1571636"/>
              <a:gd name="connsiteY0" fmla="*/ 214318 h 1643074"/>
              <a:gd name="connsiteX1" fmla="*/ 62773 w 1571636"/>
              <a:gd name="connsiteY1" fmla="*/ 62772 h 1643074"/>
              <a:gd name="connsiteX2" fmla="*/ 214319 w 1571636"/>
              <a:gd name="connsiteY2" fmla="*/ 0 h 1643074"/>
              <a:gd name="connsiteX3" fmla="*/ 261939 w 1571636"/>
              <a:gd name="connsiteY3" fmla="*/ 0 h 1643074"/>
              <a:gd name="connsiteX4" fmla="*/ 261939 w 1571636"/>
              <a:gd name="connsiteY4" fmla="*/ 0 h 1643074"/>
              <a:gd name="connsiteX5" fmla="*/ 654848 w 1571636"/>
              <a:gd name="connsiteY5" fmla="*/ 0 h 1643074"/>
              <a:gd name="connsiteX6" fmla="*/ 1357318 w 1571636"/>
              <a:gd name="connsiteY6" fmla="*/ 0 h 1643074"/>
              <a:gd name="connsiteX7" fmla="*/ 1508864 w 1571636"/>
              <a:gd name="connsiteY7" fmla="*/ 62773 h 1643074"/>
              <a:gd name="connsiteX8" fmla="*/ 1571636 w 1571636"/>
              <a:gd name="connsiteY8" fmla="*/ 214319 h 1643074"/>
              <a:gd name="connsiteX9" fmla="*/ 1571636 w 1571636"/>
              <a:gd name="connsiteY9" fmla="*/ 750099 h 1643074"/>
              <a:gd name="connsiteX10" fmla="*/ 1571636 w 1571636"/>
              <a:gd name="connsiteY10" fmla="*/ 750099 h 1643074"/>
              <a:gd name="connsiteX11" fmla="*/ 1571636 w 1571636"/>
              <a:gd name="connsiteY11" fmla="*/ 1071570 h 1643074"/>
              <a:gd name="connsiteX12" fmla="*/ 1571636 w 1571636"/>
              <a:gd name="connsiteY12" fmla="*/ 1071566 h 1643074"/>
              <a:gd name="connsiteX13" fmla="*/ 1508864 w 1571636"/>
              <a:gd name="connsiteY13" fmla="*/ 1223112 h 1643074"/>
              <a:gd name="connsiteX14" fmla="*/ 1357318 w 1571636"/>
              <a:gd name="connsiteY14" fmla="*/ 1285884 h 1643074"/>
              <a:gd name="connsiteX15" fmla="*/ 654848 w 1571636"/>
              <a:gd name="connsiteY15" fmla="*/ 1285884 h 1643074"/>
              <a:gd name="connsiteX16" fmla="*/ 428628 w 1571636"/>
              <a:gd name="connsiteY16" fmla="*/ 1643074 h 1643074"/>
              <a:gd name="connsiteX17" fmla="*/ 357190 w 1571636"/>
              <a:gd name="connsiteY17" fmla="*/ 1285884 h 1643074"/>
              <a:gd name="connsiteX18" fmla="*/ 214318 w 1571636"/>
              <a:gd name="connsiteY18" fmla="*/ 1285884 h 1643074"/>
              <a:gd name="connsiteX19" fmla="*/ 62772 w 1571636"/>
              <a:gd name="connsiteY19" fmla="*/ 1223112 h 1643074"/>
              <a:gd name="connsiteX20" fmla="*/ 0 w 1571636"/>
              <a:gd name="connsiteY20" fmla="*/ 1071566 h 1643074"/>
              <a:gd name="connsiteX21" fmla="*/ 0 w 1571636"/>
              <a:gd name="connsiteY21" fmla="*/ 1071570 h 1643074"/>
              <a:gd name="connsiteX22" fmla="*/ 0 w 1571636"/>
              <a:gd name="connsiteY22" fmla="*/ 750099 h 1643074"/>
              <a:gd name="connsiteX23" fmla="*/ 0 w 1571636"/>
              <a:gd name="connsiteY23" fmla="*/ 750099 h 1643074"/>
              <a:gd name="connsiteX24" fmla="*/ 0 w 1571636"/>
              <a:gd name="connsiteY24" fmla="*/ 214318 h 1643074"/>
              <a:gd name="connsiteX0" fmla="*/ 0 w 1571636"/>
              <a:gd name="connsiteY0" fmla="*/ 214318 h 1643074"/>
              <a:gd name="connsiteX1" fmla="*/ 62773 w 1571636"/>
              <a:gd name="connsiteY1" fmla="*/ 62772 h 1643074"/>
              <a:gd name="connsiteX2" fmla="*/ 214319 w 1571636"/>
              <a:gd name="connsiteY2" fmla="*/ 0 h 1643074"/>
              <a:gd name="connsiteX3" fmla="*/ 261939 w 1571636"/>
              <a:gd name="connsiteY3" fmla="*/ 0 h 1643074"/>
              <a:gd name="connsiteX4" fmla="*/ 261939 w 1571636"/>
              <a:gd name="connsiteY4" fmla="*/ 0 h 1643074"/>
              <a:gd name="connsiteX5" fmla="*/ 654848 w 1571636"/>
              <a:gd name="connsiteY5" fmla="*/ 0 h 1643074"/>
              <a:gd name="connsiteX6" fmla="*/ 1357318 w 1571636"/>
              <a:gd name="connsiteY6" fmla="*/ 0 h 1643074"/>
              <a:gd name="connsiteX7" fmla="*/ 1508864 w 1571636"/>
              <a:gd name="connsiteY7" fmla="*/ 62773 h 1643074"/>
              <a:gd name="connsiteX8" fmla="*/ 1571636 w 1571636"/>
              <a:gd name="connsiteY8" fmla="*/ 214319 h 1643074"/>
              <a:gd name="connsiteX9" fmla="*/ 1571636 w 1571636"/>
              <a:gd name="connsiteY9" fmla="*/ 750099 h 1643074"/>
              <a:gd name="connsiteX10" fmla="*/ 1571636 w 1571636"/>
              <a:gd name="connsiteY10" fmla="*/ 750099 h 1643074"/>
              <a:gd name="connsiteX11" fmla="*/ 1571636 w 1571636"/>
              <a:gd name="connsiteY11" fmla="*/ 1071570 h 1643074"/>
              <a:gd name="connsiteX12" fmla="*/ 1571636 w 1571636"/>
              <a:gd name="connsiteY12" fmla="*/ 1071566 h 1643074"/>
              <a:gd name="connsiteX13" fmla="*/ 1508864 w 1571636"/>
              <a:gd name="connsiteY13" fmla="*/ 1223112 h 1643074"/>
              <a:gd name="connsiteX14" fmla="*/ 1357318 w 1571636"/>
              <a:gd name="connsiteY14" fmla="*/ 1285884 h 1643074"/>
              <a:gd name="connsiteX15" fmla="*/ 571504 w 1571636"/>
              <a:gd name="connsiteY15" fmla="*/ 1285884 h 1643074"/>
              <a:gd name="connsiteX16" fmla="*/ 428628 w 1571636"/>
              <a:gd name="connsiteY16" fmla="*/ 1643074 h 1643074"/>
              <a:gd name="connsiteX17" fmla="*/ 357190 w 1571636"/>
              <a:gd name="connsiteY17" fmla="*/ 1285884 h 1643074"/>
              <a:gd name="connsiteX18" fmla="*/ 214318 w 1571636"/>
              <a:gd name="connsiteY18" fmla="*/ 1285884 h 1643074"/>
              <a:gd name="connsiteX19" fmla="*/ 62772 w 1571636"/>
              <a:gd name="connsiteY19" fmla="*/ 1223112 h 1643074"/>
              <a:gd name="connsiteX20" fmla="*/ 0 w 1571636"/>
              <a:gd name="connsiteY20" fmla="*/ 1071566 h 1643074"/>
              <a:gd name="connsiteX21" fmla="*/ 0 w 1571636"/>
              <a:gd name="connsiteY21" fmla="*/ 1071570 h 1643074"/>
              <a:gd name="connsiteX22" fmla="*/ 0 w 1571636"/>
              <a:gd name="connsiteY22" fmla="*/ 750099 h 1643074"/>
              <a:gd name="connsiteX23" fmla="*/ 0 w 1571636"/>
              <a:gd name="connsiteY23" fmla="*/ 750099 h 1643074"/>
              <a:gd name="connsiteX24" fmla="*/ 0 w 1571636"/>
              <a:gd name="connsiteY24" fmla="*/ 214318 h 1643074"/>
              <a:gd name="connsiteX0" fmla="*/ 0 w 1571636"/>
              <a:gd name="connsiteY0" fmla="*/ 214318 h 1643074"/>
              <a:gd name="connsiteX1" fmla="*/ 62773 w 1571636"/>
              <a:gd name="connsiteY1" fmla="*/ 62772 h 1643074"/>
              <a:gd name="connsiteX2" fmla="*/ 214319 w 1571636"/>
              <a:gd name="connsiteY2" fmla="*/ 0 h 1643074"/>
              <a:gd name="connsiteX3" fmla="*/ 261939 w 1571636"/>
              <a:gd name="connsiteY3" fmla="*/ 0 h 1643074"/>
              <a:gd name="connsiteX4" fmla="*/ 261939 w 1571636"/>
              <a:gd name="connsiteY4" fmla="*/ 0 h 1643074"/>
              <a:gd name="connsiteX5" fmla="*/ 654848 w 1571636"/>
              <a:gd name="connsiteY5" fmla="*/ 0 h 1643074"/>
              <a:gd name="connsiteX6" fmla="*/ 1357318 w 1571636"/>
              <a:gd name="connsiteY6" fmla="*/ 0 h 1643074"/>
              <a:gd name="connsiteX7" fmla="*/ 1508864 w 1571636"/>
              <a:gd name="connsiteY7" fmla="*/ 62773 h 1643074"/>
              <a:gd name="connsiteX8" fmla="*/ 1571636 w 1571636"/>
              <a:gd name="connsiteY8" fmla="*/ 214319 h 1643074"/>
              <a:gd name="connsiteX9" fmla="*/ 1571636 w 1571636"/>
              <a:gd name="connsiteY9" fmla="*/ 750099 h 1643074"/>
              <a:gd name="connsiteX10" fmla="*/ 1571636 w 1571636"/>
              <a:gd name="connsiteY10" fmla="*/ 750099 h 1643074"/>
              <a:gd name="connsiteX11" fmla="*/ 1571636 w 1571636"/>
              <a:gd name="connsiteY11" fmla="*/ 1071570 h 1643074"/>
              <a:gd name="connsiteX12" fmla="*/ 1571636 w 1571636"/>
              <a:gd name="connsiteY12" fmla="*/ 1071566 h 1643074"/>
              <a:gd name="connsiteX13" fmla="*/ 1508864 w 1571636"/>
              <a:gd name="connsiteY13" fmla="*/ 1223112 h 1643074"/>
              <a:gd name="connsiteX14" fmla="*/ 1357318 w 1571636"/>
              <a:gd name="connsiteY14" fmla="*/ 1285884 h 1643074"/>
              <a:gd name="connsiteX15" fmla="*/ 714380 w 1571636"/>
              <a:gd name="connsiteY15" fmla="*/ 1285884 h 1643074"/>
              <a:gd name="connsiteX16" fmla="*/ 428628 w 1571636"/>
              <a:gd name="connsiteY16" fmla="*/ 1643074 h 1643074"/>
              <a:gd name="connsiteX17" fmla="*/ 357190 w 1571636"/>
              <a:gd name="connsiteY17" fmla="*/ 1285884 h 1643074"/>
              <a:gd name="connsiteX18" fmla="*/ 214318 w 1571636"/>
              <a:gd name="connsiteY18" fmla="*/ 1285884 h 1643074"/>
              <a:gd name="connsiteX19" fmla="*/ 62772 w 1571636"/>
              <a:gd name="connsiteY19" fmla="*/ 1223112 h 1643074"/>
              <a:gd name="connsiteX20" fmla="*/ 0 w 1571636"/>
              <a:gd name="connsiteY20" fmla="*/ 1071566 h 1643074"/>
              <a:gd name="connsiteX21" fmla="*/ 0 w 1571636"/>
              <a:gd name="connsiteY21" fmla="*/ 1071570 h 1643074"/>
              <a:gd name="connsiteX22" fmla="*/ 0 w 1571636"/>
              <a:gd name="connsiteY22" fmla="*/ 750099 h 1643074"/>
              <a:gd name="connsiteX23" fmla="*/ 0 w 1571636"/>
              <a:gd name="connsiteY23" fmla="*/ 750099 h 1643074"/>
              <a:gd name="connsiteX24" fmla="*/ 0 w 1571636"/>
              <a:gd name="connsiteY24" fmla="*/ 214318 h 1643074"/>
              <a:gd name="connsiteX0" fmla="*/ 0 w 1571636"/>
              <a:gd name="connsiteY0" fmla="*/ 214318 h 1643074"/>
              <a:gd name="connsiteX1" fmla="*/ 62773 w 1571636"/>
              <a:gd name="connsiteY1" fmla="*/ 62772 h 1643074"/>
              <a:gd name="connsiteX2" fmla="*/ 214319 w 1571636"/>
              <a:gd name="connsiteY2" fmla="*/ 0 h 1643074"/>
              <a:gd name="connsiteX3" fmla="*/ 261939 w 1571636"/>
              <a:gd name="connsiteY3" fmla="*/ 0 h 1643074"/>
              <a:gd name="connsiteX4" fmla="*/ 261939 w 1571636"/>
              <a:gd name="connsiteY4" fmla="*/ 0 h 1643074"/>
              <a:gd name="connsiteX5" fmla="*/ 654848 w 1571636"/>
              <a:gd name="connsiteY5" fmla="*/ 0 h 1643074"/>
              <a:gd name="connsiteX6" fmla="*/ 1357318 w 1571636"/>
              <a:gd name="connsiteY6" fmla="*/ 0 h 1643074"/>
              <a:gd name="connsiteX7" fmla="*/ 1508864 w 1571636"/>
              <a:gd name="connsiteY7" fmla="*/ 62773 h 1643074"/>
              <a:gd name="connsiteX8" fmla="*/ 1571636 w 1571636"/>
              <a:gd name="connsiteY8" fmla="*/ 214319 h 1643074"/>
              <a:gd name="connsiteX9" fmla="*/ 1571636 w 1571636"/>
              <a:gd name="connsiteY9" fmla="*/ 750099 h 1643074"/>
              <a:gd name="connsiteX10" fmla="*/ 1571636 w 1571636"/>
              <a:gd name="connsiteY10" fmla="*/ 750099 h 1643074"/>
              <a:gd name="connsiteX11" fmla="*/ 1571636 w 1571636"/>
              <a:gd name="connsiteY11" fmla="*/ 1071570 h 1643074"/>
              <a:gd name="connsiteX12" fmla="*/ 1571636 w 1571636"/>
              <a:gd name="connsiteY12" fmla="*/ 1071566 h 1643074"/>
              <a:gd name="connsiteX13" fmla="*/ 1508864 w 1571636"/>
              <a:gd name="connsiteY13" fmla="*/ 1223112 h 1643074"/>
              <a:gd name="connsiteX14" fmla="*/ 1357318 w 1571636"/>
              <a:gd name="connsiteY14" fmla="*/ 1285884 h 1643074"/>
              <a:gd name="connsiteX15" fmla="*/ 714380 w 1571636"/>
              <a:gd name="connsiteY15" fmla="*/ 1285884 h 1643074"/>
              <a:gd name="connsiteX16" fmla="*/ 428628 w 1571636"/>
              <a:gd name="connsiteY16" fmla="*/ 1643074 h 1643074"/>
              <a:gd name="connsiteX17" fmla="*/ 500066 w 1571636"/>
              <a:gd name="connsiteY17" fmla="*/ 1285884 h 1643074"/>
              <a:gd name="connsiteX18" fmla="*/ 214318 w 1571636"/>
              <a:gd name="connsiteY18" fmla="*/ 1285884 h 1643074"/>
              <a:gd name="connsiteX19" fmla="*/ 62772 w 1571636"/>
              <a:gd name="connsiteY19" fmla="*/ 1223112 h 1643074"/>
              <a:gd name="connsiteX20" fmla="*/ 0 w 1571636"/>
              <a:gd name="connsiteY20" fmla="*/ 1071566 h 1643074"/>
              <a:gd name="connsiteX21" fmla="*/ 0 w 1571636"/>
              <a:gd name="connsiteY21" fmla="*/ 1071570 h 1643074"/>
              <a:gd name="connsiteX22" fmla="*/ 0 w 1571636"/>
              <a:gd name="connsiteY22" fmla="*/ 750099 h 1643074"/>
              <a:gd name="connsiteX23" fmla="*/ 0 w 1571636"/>
              <a:gd name="connsiteY23" fmla="*/ 750099 h 1643074"/>
              <a:gd name="connsiteX24" fmla="*/ 0 w 1571636"/>
              <a:gd name="connsiteY24" fmla="*/ 214318 h 1643074"/>
              <a:gd name="connsiteX0" fmla="*/ 0 w 1571636"/>
              <a:gd name="connsiteY0" fmla="*/ 214318 h 1506151"/>
              <a:gd name="connsiteX1" fmla="*/ 62773 w 1571636"/>
              <a:gd name="connsiteY1" fmla="*/ 62772 h 1506151"/>
              <a:gd name="connsiteX2" fmla="*/ 214319 w 1571636"/>
              <a:gd name="connsiteY2" fmla="*/ 0 h 1506151"/>
              <a:gd name="connsiteX3" fmla="*/ 261939 w 1571636"/>
              <a:gd name="connsiteY3" fmla="*/ 0 h 1506151"/>
              <a:gd name="connsiteX4" fmla="*/ 261939 w 1571636"/>
              <a:gd name="connsiteY4" fmla="*/ 0 h 1506151"/>
              <a:gd name="connsiteX5" fmla="*/ 654848 w 1571636"/>
              <a:gd name="connsiteY5" fmla="*/ 0 h 1506151"/>
              <a:gd name="connsiteX6" fmla="*/ 1357318 w 1571636"/>
              <a:gd name="connsiteY6" fmla="*/ 0 h 1506151"/>
              <a:gd name="connsiteX7" fmla="*/ 1508864 w 1571636"/>
              <a:gd name="connsiteY7" fmla="*/ 62773 h 1506151"/>
              <a:gd name="connsiteX8" fmla="*/ 1571636 w 1571636"/>
              <a:gd name="connsiteY8" fmla="*/ 214319 h 1506151"/>
              <a:gd name="connsiteX9" fmla="*/ 1571636 w 1571636"/>
              <a:gd name="connsiteY9" fmla="*/ 750099 h 1506151"/>
              <a:gd name="connsiteX10" fmla="*/ 1571636 w 1571636"/>
              <a:gd name="connsiteY10" fmla="*/ 750099 h 1506151"/>
              <a:gd name="connsiteX11" fmla="*/ 1571636 w 1571636"/>
              <a:gd name="connsiteY11" fmla="*/ 1071570 h 1506151"/>
              <a:gd name="connsiteX12" fmla="*/ 1571636 w 1571636"/>
              <a:gd name="connsiteY12" fmla="*/ 1071566 h 1506151"/>
              <a:gd name="connsiteX13" fmla="*/ 1508864 w 1571636"/>
              <a:gd name="connsiteY13" fmla="*/ 1223112 h 1506151"/>
              <a:gd name="connsiteX14" fmla="*/ 1357318 w 1571636"/>
              <a:gd name="connsiteY14" fmla="*/ 1285884 h 1506151"/>
              <a:gd name="connsiteX15" fmla="*/ 714380 w 1571636"/>
              <a:gd name="connsiteY15" fmla="*/ 1285884 h 1506151"/>
              <a:gd name="connsiteX16" fmla="*/ 458394 w 1571636"/>
              <a:gd name="connsiteY16" fmla="*/ 1506151 h 1506151"/>
              <a:gd name="connsiteX17" fmla="*/ 500066 w 1571636"/>
              <a:gd name="connsiteY17" fmla="*/ 1285884 h 1506151"/>
              <a:gd name="connsiteX18" fmla="*/ 214318 w 1571636"/>
              <a:gd name="connsiteY18" fmla="*/ 1285884 h 1506151"/>
              <a:gd name="connsiteX19" fmla="*/ 62772 w 1571636"/>
              <a:gd name="connsiteY19" fmla="*/ 1223112 h 1506151"/>
              <a:gd name="connsiteX20" fmla="*/ 0 w 1571636"/>
              <a:gd name="connsiteY20" fmla="*/ 1071566 h 1506151"/>
              <a:gd name="connsiteX21" fmla="*/ 0 w 1571636"/>
              <a:gd name="connsiteY21" fmla="*/ 1071570 h 1506151"/>
              <a:gd name="connsiteX22" fmla="*/ 0 w 1571636"/>
              <a:gd name="connsiteY22" fmla="*/ 750099 h 1506151"/>
              <a:gd name="connsiteX23" fmla="*/ 0 w 1571636"/>
              <a:gd name="connsiteY23" fmla="*/ 750099 h 1506151"/>
              <a:gd name="connsiteX24" fmla="*/ 0 w 1571636"/>
              <a:gd name="connsiteY24" fmla="*/ 214318 h 1506151"/>
              <a:gd name="connsiteX0" fmla="*/ 0 w 1571636"/>
              <a:gd name="connsiteY0" fmla="*/ 214318 h 1437690"/>
              <a:gd name="connsiteX1" fmla="*/ 62773 w 1571636"/>
              <a:gd name="connsiteY1" fmla="*/ 62772 h 1437690"/>
              <a:gd name="connsiteX2" fmla="*/ 214319 w 1571636"/>
              <a:gd name="connsiteY2" fmla="*/ 0 h 1437690"/>
              <a:gd name="connsiteX3" fmla="*/ 261939 w 1571636"/>
              <a:gd name="connsiteY3" fmla="*/ 0 h 1437690"/>
              <a:gd name="connsiteX4" fmla="*/ 261939 w 1571636"/>
              <a:gd name="connsiteY4" fmla="*/ 0 h 1437690"/>
              <a:gd name="connsiteX5" fmla="*/ 654848 w 1571636"/>
              <a:gd name="connsiteY5" fmla="*/ 0 h 1437690"/>
              <a:gd name="connsiteX6" fmla="*/ 1357318 w 1571636"/>
              <a:gd name="connsiteY6" fmla="*/ 0 h 1437690"/>
              <a:gd name="connsiteX7" fmla="*/ 1508864 w 1571636"/>
              <a:gd name="connsiteY7" fmla="*/ 62773 h 1437690"/>
              <a:gd name="connsiteX8" fmla="*/ 1571636 w 1571636"/>
              <a:gd name="connsiteY8" fmla="*/ 214319 h 1437690"/>
              <a:gd name="connsiteX9" fmla="*/ 1571636 w 1571636"/>
              <a:gd name="connsiteY9" fmla="*/ 750099 h 1437690"/>
              <a:gd name="connsiteX10" fmla="*/ 1571636 w 1571636"/>
              <a:gd name="connsiteY10" fmla="*/ 750099 h 1437690"/>
              <a:gd name="connsiteX11" fmla="*/ 1571636 w 1571636"/>
              <a:gd name="connsiteY11" fmla="*/ 1071570 h 1437690"/>
              <a:gd name="connsiteX12" fmla="*/ 1571636 w 1571636"/>
              <a:gd name="connsiteY12" fmla="*/ 1071566 h 1437690"/>
              <a:gd name="connsiteX13" fmla="*/ 1508864 w 1571636"/>
              <a:gd name="connsiteY13" fmla="*/ 1223112 h 1437690"/>
              <a:gd name="connsiteX14" fmla="*/ 1357318 w 1571636"/>
              <a:gd name="connsiteY14" fmla="*/ 1285884 h 1437690"/>
              <a:gd name="connsiteX15" fmla="*/ 714380 w 1571636"/>
              <a:gd name="connsiteY15" fmla="*/ 1285884 h 1437690"/>
              <a:gd name="connsiteX16" fmla="*/ 392909 w 1571636"/>
              <a:gd name="connsiteY16" fmla="*/ 1437690 h 1437690"/>
              <a:gd name="connsiteX17" fmla="*/ 500066 w 1571636"/>
              <a:gd name="connsiteY17" fmla="*/ 1285884 h 1437690"/>
              <a:gd name="connsiteX18" fmla="*/ 214318 w 1571636"/>
              <a:gd name="connsiteY18" fmla="*/ 1285884 h 1437690"/>
              <a:gd name="connsiteX19" fmla="*/ 62772 w 1571636"/>
              <a:gd name="connsiteY19" fmla="*/ 1223112 h 1437690"/>
              <a:gd name="connsiteX20" fmla="*/ 0 w 1571636"/>
              <a:gd name="connsiteY20" fmla="*/ 1071566 h 1437690"/>
              <a:gd name="connsiteX21" fmla="*/ 0 w 1571636"/>
              <a:gd name="connsiteY21" fmla="*/ 1071570 h 1437690"/>
              <a:gd name="connsiteX22" fmla="*/ 0 w 1571636"/>
              <a:gd name="connsiteY22" fmla="*/ 750099 h 1437690"/>
              <a:gd name="connsiteX23" fmla="*/ 0 w 1571636"/>
              <a:gd name="connsiteY23" fmla="*/ 750099 h 1437690"/>
              <a:gd name="connsiteX24" fmla="*/ 0 w 1571636"/>
              <a:gd name="connsiteY24" fmla="*/ 214318 h 1437690"/>
              <a:gd name="connsiteX0" fmla="*/ 0 w 1571636"/>
              <a:gd name="connsiteY0" fmla="*/ 214318 h 1437690"/>
              <a:gd name="connsiteX1" fmla="*/ 62773 w 1571636"/>
              <a:gd name="connsiteY1" fmla="*/ 62772 h 1437690"/>
              <a:gd name="connsiteX2" fmla="*/ 214319 w 1571636"/>
              <a:gd name="connsiteY2" fmla="*/ 0 h 1437690"/>
              <a:gd name="connsiteX3" fmla="*/ 261939 w 1571636"/>
              <a:gd name="connsiteY3" fmla="*/ 0 h 1437690"/>
              <a:gd name="connsiteX4" fmla="*/ 261939 w 1571636"/>
              <a:gd name="connsiteY4" fmla="*/ 0 h 1437690"/>
              <a:gd name="connsiteX5" fmla="*/ 654848 w 1571636"/>
              <a:gd name="connsiteY5" fmla="*/ 0 h 1437690"/>
              <a:gd name="connsiteX6" fmla="*/ 1357318 w 1571636"/>
              <a:gd name="connsiteY6" fmla="*/ 0 h 1437690"/>
              <a:gd name="connsiteX7" fmla="*/ 1508864 w 1571636"/>
              <a:gd name="connsiteY7" fmla="*/ 62773 h 1437690"/>
              <a:gd name="connsiteX8" fmla="*/ 1571636 w 1571636"/>
              <a:gd name="connsiteY8" fmla="*/ 214319 h 1437690"/>
              <a:gd name="connsiteX9" fmla="*/ 1571636 w 1571636"/>
              <a:gd name="connsiteY9" fmla="*/ 750099 h 1437690"/>
              <a:gd name="connsiteX10" fmla="*/ 1571636 w 1571636"/>
              <a:gd name="connsiteY10" fmla="*/ 750099 h 1437690"/>
              <a:gd name="connsiteX11" fmla="*/ 1571636 w 1571636"/>
              <a:gd name="connsiteY11" fmla="*/ 1071570 h 1437690"/>
              <a:gd name="connsiteX12" fmla="*/ 1571636 w 1571636"/>
              <a:gd name="connsiteY12" fmla="*/ 1071566 h 1437690"/>
              <a:gd name="connsiteX13" fmla="*/ 1508864 w 1571636"/>
              <a:gd name="connsiteY13" fmla="*/ 1223112 h 1437690"/>
              <a:gd name="connsiteX14" fmla="*/ 1357318 w 1571636"/>
              <a:gd name="connsiteY14" fmla="*/ 1285884 h 1437690"/>
              <a:gd name="connsiteX15" fmla="*/ 714380 w 1571636"/>
              <a:gd name="connsiteY15" fmla="*/ 1285884 h 1437690"/>
              <a:gd name="connsiteX16" fmla="*/ 392909 w 1571636"/>
              <a:gd name="connsiteY16" fmla="*/ 1437690 h 1437690"/>
              <a:gd name="connsiteX17" fmla="*/ 392909 w 1571636"/>
              <a:gd name="connsiteY17" fmla="*/ 1300767 h 1437690"/>
              <a:gd name="connsiteX18" fmla="*/ 214318 w 1571636"/>
              <a:gd name="connsiteY18" fmla="*/ 1285884 h 1437690"/>
              <a:gd name="connsiteX19" fmla="*/ 62772 w 1571636"/>
              <a:gd name="connsiteY19" fmla="*/ 1223112 h 1437690"/>
              <a:gd name="connsiteX20" fmla="*/ 0 w 1571636"/>
              <a:gd name="connsiteY20" fmla="*/ 1071566 h 1437690"/>
              <a:gd name="connsiteX21" fmla="*/ 0 w 1571636"/>
              <a:gd name="connsiteY21" fmla="*/ 1071570 h 1437690"/>
              <a:gd name="connsiteX22" fmla="*/ 0 w 1571636"/>
              <a:gd name="connsiteY22" fmla="*/ 750099 h 1437690"/>
              <a:gd name="connsiteX23" fmla="*/ 0 w 1571636"/>
              <a:gd name="connsiteY23" fmla="*/ 750099 h 1437690"/>
              <a:gd name="connsiteX24" fmla="*/ 0 w 1571636"/>
              <a:gd name="connsiteY24" fmla="*/ 214318 h 1437690"/>
              <a:gd name="connsiteX0" fmla="*/ 0 w 1571636"/>
              <a:gd name="connsiteY0" fmla="*/ 214318 h 1437690"/>
              <a:gd name="connsiteX1" fmla="*/ 62773 w 1571636"/>
              <a:gd name="connsiteY1" fmla="*/ 62772 h 1437690"/>
              <a:gd name="connsiteX2" fmla="*/ 214319 w 1571636"/>
              <a:gd name="connsiteY2" fmla="*/ 0 h 1437690"/>
              <a:gd name="connsiteX3" fmla="*/ 261939 w 1571636"/>
              <a:gd name="connsiteY3" fmla="*/ 0 h 1437690"/>
              <a:gd name="connsiteX4" fmla="*/ 261939 w 1571636"/>
              <a:gd name="connsiteY4" fmla="*/ 0 h 1437690"/>
              <a:gd name="connsiteX5" fmla="*/ 654848 w 1571636"/>
              <a:gd name="connsiteY5" fmla="*/ 0 h 1437690"/>
              <a:gd name="connsiteX6" fmla="*/ 1357318 w 1571636"/>
              <a:gd name="connsiteY6" fmla="*/ 0 h 1437690"/>
              <a:gd name="connsiteX7" fmla="*/ 1508864 w 1571636"/>
              <a:gd name="connsiteY7" fmla="*/ 62773 h 1437690"/>
              <a:gd name="connsiteX8" fmla="*/ 1571636 w 1571636"/>
              <a:gd name="connsiteY8" fmla="*/ 214319 h 1437690"/>
              <a:gd name="connsiteX9" fmla="*/ 1571636 w 1571636"/>
              <a:gd name="connsiteY9" fmla="*/ 750099 h 1437690"/>
              <a:gd name="connsiteX10" fmla="*/ 1571636 w 1571636"/>
              <a:gd name="connsiteY10" fmla="*/ 750099 h 1437690"/>
              <a:gd name="connsiteX11" fmla="*/ 1571636 w 1571636"/>
              <a:gd name="connsiteY11" fmla="*/ 1071570 h 1437690"/>
              <a:gd name="connsiteX12" fmla="*/ 1571636 w 1571636"/>
              <a:gd name="connsiteY12" fmla="*/ 1071566 h 1437690"/>
              <a:gd name="connsiteX13" fmla="*/ 1508864 w 1571636"/>
              <a:gd name="connsiteY13" fmla="*/ 1223112 h 1437690"/>
              <a:gd name="connsiteX14" fmla="*/ 1357318 w 1571636"/>
              <a:gd name="connsiteY14" fmla="*/ 1285884 h 1437690"/>
              <a:gd name="connsiteX15" fmla="*/ 714380 w 1571636"/>
              <a:gd name="connsiteY15" fmla="*/ 1285884 h 1437690"/>
              <a:gd name="connsiteX16" fmla="*/ 392909 w 1571636"/>
              <a:gd name="connsiteY16" fmla="*/ 1437690 h 1437690"/>
              <a:gd name="connsiteX17" fmla="*/ 523879 w 1571636"/>
              <a:gd name="connsiteY17" fmla="*/ 1300767 h 1437690"/>
              <a:gd name="connsiteX18" fmla="*/ 214318 w 1571636"/>
              <a:gd name="connsiteY18" fmla="*/ 1285884 h 1437690"/>
              <a:gd name="connsiteX19" fmla="*/ 62772 w 1571636"/>
              <a:gd name="connsiteY19" fmla="*/ 1223112 h 1437690"/>
              <a:gd name="connsiteX20" fmla="*/ 0 w 1571636"/>
              <a:gd name="connsiteY20" fmla="*/ 1071566 h 1437690"/>
              <a:gd name="connsiteX21" fmla="*/ 0 w 1571636"/>
              <a:gd name="connsiteY21" fmla="*/ 1071570 h 1437690"/>
              <a:gd name="connsiteX22" fmla="*/ 0 w 1571636"/>
              <a:gd name="connsiteY22" fmla="*/ 750099 h 1437690"/>
              <a:gd name="connsiteX23" fmla="*/ 0 w 1571636"/>
              <a:gd name="connsiteY23" fmla="*/ 750099 h 1437690"/>
              <a:gd name="connsiteX24" fmla="*/ 0 w 1571636"/>
              <a:gd name="connsiteY24" fmla="*/ 214318 h 143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1636" h="1437690">
                <a:moveTo>
                  <a:pt x="0" y="214318"/>
                </a:moveTo>
                <a:cubicBezTo>
                  <a:pt x="0" y="157477"/>
                  <a:pt x="22580" y="102965"/>
                  <a:pt x="62773" y="62772"/>
                </a:cubicBezTo>
                <a:cubicBezTo>
                  <a:pt x="102965" y="22580"/>
                  <a:pt x="157478" y="0"/>
                  <a:pt x="214319" y="0"/>
                </a:cubicBezTo>
                <a:lnTo>
                  <a:pt x="261939" y="0"/>
                </a:lnTo>
                <a:lnTo>
                  <a:pt x="261939" y="0"/>
                </a:lnTo>
                <a:lnTo>
                  <a:pt x="654848" y="0"/>
                </a:lnTo>
                <a:lnTo>
                  <a:pt x="1357318" y="0"/>
                </a:lnTo>
                <a:cubicBezTo>
                  <a:pt x="1414159" y="0"/>
                  <a:pt x="1468671" y="22580"/>
                  <a:pt x="1508864" y="62773"/>
                </a:cubicBezTo>
                <a:cubicBezTo>
                  <a:pt x="1549056" y="102965"/>
                  <a:pt x="1571636" y="157478"/>
                  <a:pt x="1571636" y="214319"/>
                </a:cubicBezTo>
                <a:lnTo>
                  <a:pt x="1571636" y="750099"/>
                </a:lnTo>
                <a:lnTo>
                  <a:pt x="1571636" y="750099"/>
                </a:lnTo>
                <a:lnTo>
                  <a:pt x="1571636" y="1071570"/>
                </a:lnTo>
                <a:lnTo>
                  <a:pt x="1571636" y="1071566"/>
                </a:lnTo>
                <a:cubicBezTo>
                  <a:pt x="1571636" y="1128407"/>
                  <a:pt x="1549056" y="1182919"/>
                  <a:pt x="1508864" y="1223112"/>
                </a:cubicBezTo>
                <a:cubicBezTo>
                  <a:pt x="1468672" y="1263304"/>
                  <a:pt x="1414159" y="1285884"/>
                  <a:pt x="1357318" y="1285884"/>
                </a:cubicBezTo>
                <a:lnTo>
                  <a:pt x="714380" y="1285884"/>
                </a:lnTo>
                <a:lnTo>
                  <a:pt x="392909" y="1437690"/>
                </a:lnTo>
                <a:lnTo>
                  <a:pt x="523879" y="1300767"/>
                </a:lnTo>
                <a:lnTo>
                  <a:pt x="214318" y="1285884"/>
                </a:lnTo>
                <a:cubicBezTo>
                  <a:pt x="157477" y="1285884"/>
                  <a:pt x="102965" y="1263304"/>
                  <a:pt x="62772" y="1223112"/>
                </a:cubicBezTo>
                <a:cubicBezTo>
                  <a:pt x="22580" y="1182920"/>
                  <a:pt x="0" y="1128407"/>
                  <a:pt x="0" y="1071566"/>
                </a:cubicBezTo>
                <a:lnTo>
                  <a:pt x="0" y="1071570"/>
                </a:lnTo>
                <a:lnTo>
                  <a:pt x="0" y="750099"/>
                </a:lnTo>
                <a:lnTo>
                  <a:pt x="0" y="750099"/>
                </a:lnTo>
                <a:lnTo>
                  <a:pt x="0" y="214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54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3"/>
          <p:cNvSpPr txBox="1"/>
          <p:nvPr/>
        </p:nvSpPr>
        <p:spPr>
          <a:xfrm>
            <a:off x="2766906" y="2830906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Attention Trojan Alumni: We will be posting a job fair on August 12 from 1-5PM. If you’d like to participate or reserve a booth, please give our Alumni Office a call at </a:t>
            </a:r>
            <a:r>
              <a:rPr lang="en-US" altLang="ko-KR" sz="10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888-xxx-xxxx</a:t>
            </a:r>
            <a:endParaRPr lang="ko-KR" altLang="en-US" sz="1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80" y="2995854"/>
            <a:ext cx="12144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“The 10 year c/o 2002 Reunion was a huge success! Thanks to everyone who came out</a:t>
            </a:r>
            <a:endParaRPr lang="ko-KR" altLang="en-US" sz="1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01972" y="3643314"/>
            <a:ext cx="21991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1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95492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494949"/>
                </a:solidFill>
                <a:latin typeface="Georgia" pitchFamily="18" charset="0"/>
              </a:rPr>
              <a:t>Why </a:t>
            </a:r>
            <a:r>
              <a:rPr lang="en-US" sz="4600" b="1" dirty="0" smtClean="0">
                <a:solidFill>
                  <a:srgbClr val="00B0F0"/>
                </a:solidFill>
                <a:latin typeface="Georgia" pitchFamily="18" charset="0"/>
              </a:rPr>
              <a:t>[Your Company]?</a:t>
            </a:r>
            <a:endParaRPr lang="en-US" sz="46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176" y="1931482"/>
            <a:ext cx="7467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/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Mobile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Text, Email, </a:t>
            </a:r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Voice, Chat,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and Social Media</a:t>
            </a:r>
            <a:r>
              <a:rPr lang="en-US" sz="2000" dirty="0">
                <a:solidFill>
                  <a:srgbClr val="2E9CD2"/>
                </a:solidFill>
                <a:latin typeface="Georgia" pitchFamily="18" charset="0"/>
              </a:rPr>
              <a:t> </a:t>
            </a:r>
            <a:endParaRPr lang="en-US" sz="2000" dirty="0" smtClean="0">
              <a:solidFill>
                <a:srgbClr val="2E9CD2"/>
              </a:solidFill>
              <a:latin typeface="Georgia" pitchFamily="18" charset="0"/>
            </a:endParaRPr>
          </a:p>
          <a:p>
            <a:pPr indent="-285750" algn="ctr"/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– </a:t>
            </a:r>
            <a:r>
              <a:rPr lang="en-US" sz="2000" dirty="0">
                <a:solidFill>
                  <a:srgbClr val="494949"/>
                </a:solidFill>
                <a:latin typeface="Georgia" pitchFamily="18" charset="0"/>
              </a:rPr>
              <a:t>on a SINGLE platform for one low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price</a:t>
            </a: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dirty="0">
              <a:solidFill>
                <a:srgbClr val="494949"/>
              </a:solidFill>
              <a:latin typeface="Georgia" pitchFamily="18" charset="0"/>
            </a:endParaRPr>
          </a:p>
          <a:p>
            <a:pPr marL="742950" lvl="1" indent="-285750">
              <a:lnSpc>
                <a:spcPts val="27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5 channels cover more customers than email or texting alone</a:t>
            </a:r>
          </a:p>
          <a:p>
            <a:pPr marL="742950" lvl="1" indent="-285750">
              <a:lnSpc>
                <a:spcPts val="27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need to learn multiple software or pay multiple bills!</a:t>
            </a:r>
          </a:p>
          <a:p>
            <a:pPr marL="742950" lvl="1" indent="-285750">
              <a:lnSpc>
                <a:spcPts val="27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Latest digital technologies to effectively communicate with the entire student body and faculty</a:t>
            </a:r>
          </a:p>
        </p:txBody>
      </p:sp>
      <p:pic>
        <p:nvPicPr>
          <p:cNvPr id="9" name="그림 8" descr="tools_il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564904"/>
            <a:ext cx="6862754" cy="1659038"/>
          </a:xfrm>
          <a:prstGeom prst="rect">
            <a:avLst/>
          </a:prstGeom>
        </p:spPr>
      </p:pic>
      <p:sp>
        <p:nvSpPr>
          <p:cNvPr id="1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</p:spPr>
        <p:txBody>
          <a:bodyPr/>
          <a:lstStyle/>
          <a:p>
            <a:fld id="{857F003C-EC8E-4070-A6DF-CF1B25E2BC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upport.png"/>
          <p:cNvPicPr>
            <a:picLocks noChangeAspect="1"/>
          </p:cNvPicPr>
          <p:nvPr/>
        </p:nvPicPr>
        <p:blipFill>
          <a:blip r:embed="rId3" cstate="print">
            <a:lum bright="9000" contrast="-3000"/>
          </a:blip>
          <a:stretch>
            <a:fillRect/>
          </a:stretch>
        </p:blipFill>
        <p:spPr>
          <a:xfrm>
            <a:off x="3143240" y="1878531"/>
            <a:ext cx="6000760" cy="376504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41B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0" y="1000108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600" b="1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[ Insert Benefits of </a:t>
            </a:r>
            <a:r>
              <a:rPr lang="en-US" sz="3600" b="1" smtClean="0">
                <a:latin typeface="Georgia" pitchFamily="18" charset="0"/>
                <a:ea typeface="Verdana" pitchFamily="34" charset="0"/>
                <a:cs typeface="Verdana" pitchFamily="34" charset="0"/>
              </a:rPr>
              <a:t>Your Company </a:t>
            </a:r>
            <a:r>
              <a:rPr lang="en-US" sz="3600" b="1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]</a:t>
            </a:r>
            <a:endParaRPr lang="en-US" sz="3600" b="1" dirty="0">
              <a:solidFill>
                <a:srgbClr val="00B0F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000240"/>
            <a:ext cx="65757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(EXAMPLES):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7-Day technical Support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Complimentary </a:t>
            </a:r>
            <a:r>
              <a:rPr lang="en-US" sz="2000" b="1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training </a:t>
            </a: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Low price for plans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Rollover text credits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contract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643578"/>
            <a:ext cx="8177562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[Customize to reflect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Company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’s Free Trial availability and sales phone number]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Georgia" pitchFamily="18" charset="0"/>
                <a:cs typeface="Calibri" pitchFamily="34" charset="0"/>
              </a:rPr>
              <a:t>Sign up NOW for a </a:t>
            </a:r>
            <a:r>
              <a:rPr lang="en-US" dirty="0" smtClean="0">
                <a:solidFill>
                  <a:srgbClr val="2E9CD2"/>
                </a:solidFill>
                <a:latin typeface="Georgia" pitchFamily="18" charset="0"/>
                <a:cs typeface="Calibri" pitchFamily="34" charset="0"/>
                <a:hlinkClick r:id="rId4"/>
              </a:rPr>
              <a:t>Free Trial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, or Call us today at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[phone number]</a:t>
            </a:r>
            <a:r>
              <a:rPr lang="en-US" b="1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to see why so many Schools &amp; Universities choose us for all of their messaging needs!</a:t>
            </a:r>
            <a:endParaRPr lang="en-US" b="1" dirty="0">
              <a:latin typeface="Georgia" pitchFamily="18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>
          <a:defRPr sz="2000" b="1" dirty="0" smtClean="0">
            <a:solidFill>
              <a:schemeClr val="bg1">
                <a:lumMod val="8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10801</TotalTime>
  <Words>1056</Words>
  <Application>Microsoft Office PowerPoint</Application>
  <PresentationFormat>On-screen Show (4:3)</PresentationFormat>
  <Paragraphs>154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[Your Company] can help you…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Industry</dc:title>
  <dc:creator>docircle</dc:creator>
  <cp:lastModifiedBy>Trumpia-SarahChung</cp:lastModifiedBy>
  <cp:revision>564</cp:revision>
  <dcterms:created xsi:type="dcterms:W3CDTF">2012-02-13T19:40:25Z</dcterms:created>
  <dcterms:modified xsi:type="dcterms:W3CDTF">2012-12-04T22:13:29Z</dcterms:modified>
</cp:coreProperties>
</file>