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8" r:id="rId4"/>
    <p:sldId id="267" r:id="rId5"/>
    <p:sldId id="269" r:id="rId6"/>
    <p:sldId id="264" r:id="rId7"/>
    <p:sldId id="263" r:id="rId8"/>
    <p:sldId id="266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9"/>
    <a:srgbClr val="41B1FD"/>
    <a:srgbClr val="23A5FD"/>
    <a:srgbClr val="21C5FF"/>
    <a:srgbClr val="2E9CD2"/>
    <a:srgbClr val="BFE961"/>
    <a:srgbClr val="2F2F2F"/>
    <a:srgbClr val="E4E4E4"/>
    <a:srgbClr val="F9F9F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57" autoAdjust="0"/>
  </p:normalViewPr>
  <p:slideViewPr>
    <p:cSldViewPr>
      <p:cViewPr>
        <p:scale>
          <a:sx n="75" d="100"/>
          <a:sy n="75" d="100"/>
        </p:scale>
        <p:origin x="-26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8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E55AE-B220-43E9-BD76-A8FBDC2C5C77}" type="datetimeFigureOut">
              <a:rPr lang="ko-KR" altLang="en-US" smtClean="0"/>
              <a:pPr/>
              <a:t>2012-12-04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6ACB-3C1A-4E3E-AEF3-A12DC949E0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2202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96A44-D09E-4EC7-960C-E7174751D72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244C1-7B7B-4D4E-8C6A-73C945BE2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7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9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3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Mobile Keyword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 Post your 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mobile keyword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and short code on storefront signs, flyers,</a:t>
            </a:r>
            <a:r>
              <a:rPr lang="en-US" baseline="0" dirty="0" smtClean="0">
                <a:latin typeface="Calibri" pitchFamily="34" charset="0"/>
                <a:cs typeface="Calibri" pitchFamily="34" charset="0"/>
              </a:rPr>
              <a:t> newspaper ads, your website, and even on receipts to entice prospective customers and keep repeat customers coming back for more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 Ex. “Come check out our new line of products, and enjoy 15% off your entire</a:t>
            </a:r>
            <a:r>
              <a:rPr lang="en-US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purchase! Just text GLAM to 96362”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Facebook and Twitter</a:t>
            </a:r>
            <a:r>
              <a:rPr lang="en-US" b="1" baseline="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baseline="0" dirty="0" smtClean="0">
                <a:latin typeface="Calibri" pitchFamily="34" charset="0"/>
                <a:cs typeface="Calibri" pitchFamily="34" charset="0"/>
              </a:rPr>
              <a:t>– ex. “Be sure to ‘like’ and ‘share’ our exclusive sale post! Going on this week only – enjoy up to 60% off select styles! Don’t forget to tell your family and friends!”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- Reel in more shoppers by posting pictures of trendy styles and new products on Facebook and Twitter!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Mobile Coupons</a:t>
            </a:r>
          </a:p>
          <a:p>
            <a:r>
              <a:rPr lang="en-US" dirty="0" smtClean="0"/>
              <a:t>-Traditional coupons are a pain to cut out and are often forgotten</a:t>
            </a:r>
            <a:r>
              <a:rPr lang="en-US" baseline="0" dirty="0" smtClean="0"/>
              <a:t> at home, which means lower redemption rates and less business.</a:t>
            </a:r>
          </a:p>
          <a:p>
            <a:endParaRPr lang="en-US" dirty="0" smtClean="0"/>
          </a:p>
          <a:p>
            <a:r>
              <a:rPr lang="en-US" b="0" dirty="0" smtClean="0"/>
              <a:t>Mobile</a:t>
            </a:r>
            <a:r>
              <a:rPr lang="en-US" b="0" baseline="0" dirty="0" smtClean="0"/>
              <a:t> coupons </a:t>
            </a:r>
            <a:r>
              <a:rPr lang="en-US" baseline="0" dirty="0" smtClean="0"/>
              <a:t>are fast, easy and convenient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- Modernize your coupons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- Brings in more shoppers which means more sales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- Send exclusive offers to have customers want to come back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- Ex. “Our BOGO sale is going on Mon-Weds until the end of summer! Present code: B1G1 to cashier upon checkout!”</a:t>
            </a:r>
          </a:p>
          <a:p>
            <a:endParaRPr lang="en-US" dirty="0" smtClean="0"/>
          </a:p>
          <a:p>
            <a:r>
              <a:rPr lang="en-US" b="1" dirty="0" smtClean="0"/>
              <a:t>Mobile </a:t>
            </a:r>
            <a:r>
              <a:rPr lang="en-US" b="1" dirty="0" err="1" smtClean="0"/>
              <a:t>eCards</a:t>
            </a:r>
            <a:endParaRPr lang="en-US" b="1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- Send mobile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eCards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on their birthdays or special holidays with attached promos and discounts!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- Ex. “Happy birthday, Beth! Come in today to enjoy 15% off all of the new spring styles!”</a:t>
            </a:r>
          </a:p>
          <a:p>
            <a:endParaRPr lang="en-US" dirty="0" smtClean="0"/>
          </a:p>
          <a:p>
            <a:r>
              <a:rPr lang="en-US" b="1" dirty="0" smtClean="0"/>
              <a:t>MMS Texts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- Ex. “Check out our new spring dresses and accessories! Stop in today and save up to 30%!” + picture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SMS Text</a:t>
            </a:r>
            <a:r>
              <a:rPr lang="en-US" b="1" baseline="0" dirty="0" smtClean="0"/>
              <a:t> Blasts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- Offer time sensitive deals to motive customers to act quickly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 “Come in today from 12-3pm for an additional 20% off!”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Facebook and Twitter Postings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Customers are constantly on social media, so grab their attention with posts.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Offer exclusive deals on social media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Ex. “Secret sale! All necklaces are half off when you purchase 3 or more!”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Mobile </a:t>
            </a:r>
            <a:r>
              <a:rPr lang="en-US" b="1" baseline="0" dirty="0" err="1" smtClean="0"/>
              <a:t>eCards</a:t>
            </a:r>
            <a:endParaRPr lang="en-US" b="1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Drive in traffic within a short time period without having to plan ahead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Events can be held the same day with instantaneous marketing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 “Today only, buy one get one free for all </a:t>
            </a:r>
            <a:r>
              <a:rPr lang="en-US" baseline="0" dirty="0" err="1" smtClean="0"/>
              <a:t>v-neck</a:t>
            </a:r>
            <a:r>
              <a:rPr lang="en-US" baseline="0" dirty="0" smtClean="0"/>
              <a:t> t-shirts!”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Email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- Consumers love sales and discounts!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1000" b="0" baseline="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1000" baseline="0" dirty="0" smtClean="0">
                <a:latin typeface="Calibri" pitchFamily="34" charset="0"/>
                <a:cs typeface="Calibri" pitchFamily="34" charset="0"/>
              </a:rPr>
              <a:t>e detailed with your announcements and even include pictures and printable coupons in your </a:t>
            </a:r>
            <a:r>
              <a:rPr lang="en-US" sz="1000" b="0" baseline="0" dirty="0" smtClean="0">
                <a:latin typeface="Calibri" pitchFamily="34" charset="0"/>
                <a:cs typeface="Calibri" pitchFamily="34" charset="0"/>
              </a:rPr>
              <a:t>emails</a:t>
            </a:r>
            <a:r>
              <a:rPr lang="en-US" sz="1000" baseline="0" dirty="0" smtClean="0">
                <a:latin typeface="Calibri" pitchFamily="34" charset="0"/>
                <a:cs typeface="Calibri" pitchFamily="34" charset="0"/>
              </a:rPr>
              <a:t>!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Social</a:t>
            </a:r>
            <a:r>
              <a:rPr lang="en-US" sz="1000" b="1" baseline="0" dirty="0" smtClean="0">
                <a:latin typeface="Calibri" pitchFamily="34" charset="0"/>
                <a:cs typeface="Calibri" pitchFamily="34" charset="0"/>
              </a:rPr>
              <a:t> media </a:t>
            </a:r>
            <a:r>
              <a:rPr lang="en-US" sz="1000" baseline="0" dirty="0" smtClean="0">
                <a:latin typeface="Calibri" pitchFamily="34" charset="0"/>
                <a:cs typeface="Calibri" pitchFamily="34" charset="0"/>
              </a:rPr>
              <a:t>campaigns: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- Post photos of new arrivals, store improvements, and submitted photographs of customers using or wearing your products to build positive customer relations!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- Post exclusive promotions on your Facebook and Twitter to get your followers and fans to come in!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Tweet: First 50 to come in and mention our</a:t>
            </a:r>
            <a:r>
              <a:rPr lang="en-US" sz="1000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promo code will receive a free accessory! Just mention the secret word “Accessorize” to our cashier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Facebook: First 25 Facebook Likes get a $15 gift card to our new boutique!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000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Engage customers and build anticipation with a series of posts leading up to a major sale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QR codes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00" b="0" baseline="0" dirty="0" smtClean="0">
                <a:latin typeface="Calibri" pitchFamily="34" charset="0"/>
                <a:cs typeface="Calibri" pitchFamily="34" charset="0"/>
              </a:rPr>
              <a:t>Place your QR code anywhere to direct shoppers to any website! Direct them to your website, catalog, or social media with just one scan</a:t>
            </a:r>
            <a:r>
              <a:rPr lang="en-US" sz="1000" b="0" baseline="0" dirty="0" smtClean="0">
                <a:latin typeface="Calibri" pitchFamily="34" charset="0"/>
                <a:cs typeface="Calibri" pitchFamily="34" charset="0"/>
              </a:rPr>
              <a:t>!</a:t>
            </a:r>
            <a:endParaRPr lang="en-US" sz="1000" b="0" baseline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/>
              <a:t>Keywords and Short Codes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-Advertise your keywords 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storefront signs, flyers, and on your website offering exclusive deal vouchers and text-to-win contests!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- Ex. Text SNEAKER to 96362 and join our VIP list to find out the release dates of our newest lines and receive exclusive deals!</a:t>
            </a:r>
          </a:p>
          <a:p>
            <a:endParaRPr lang="en-US" dirty="0" smtClean="0"/>
          </a:p>
          <a:p>
            <a:r>
              <a:rPr lang="en-US" b="1" dirty="0" smtClean="0"/>
              <a:t>OSPs</a:t>
            </a:r>
          </a:p>
          <a:p>
            <a:r>
              <a:rPr lang="en-US" dirty="0" smtClean="0"/>
              <a:t>-You can collect custom data with</a:t>
            </a:r>
            <a:r>
              <a:rPr lang="en-US" baseline="0" dirty="0" smtClean="0"/>
              <a:t> OSPs like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gender, age range, favorite color, etc.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- Ex. Send customers specific promotions to those contacts who filled out their favorite apparel pieces while filling out your OSP.</a:t>
            </a:r>
          </a:p>
          <a:p>
            <a:endParaRPr lang="en-US" dirty="0" smtClean="0"/>
          </a:p>
          <a:p>
            <a:r>
              <a:rPr lang="en-US" b="1" dirty="0" smtClean="0"/>
              <a:t>Facebook</a:t>
            </a:r>
            <a:r>
              <a:rPr lang="en-US" b="1" baseline="0" dirty="0" smtClean="0"/>
              <a:t> Widgets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- Ex. Status update: “Hi Everyone! Make sure you fill out our widget to the left to receive exclusive deals and offers!”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9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12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47972" y="214290"/>
            <a:ext cx="1323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RETAIL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Industry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571604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 userDrawn="1"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571488" y="485777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4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6143636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47972" y="214290"/>
            <a:ext cx="1323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RETAIL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Industry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1571604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233942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4572000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6786578" y="22955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214282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2428860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4643438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텍스트 개체 틀 37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16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47972" y="214290"/>
            <a:ext cx="1323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RETAIL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Industry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1571604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450056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7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1071538" y="485777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5143504" y="485776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7215206" y="0"/>
            <a:ext cx="1928794" cy="50004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7215206" cy="50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4" r:id="rId3"/>
    <p:sldLayoutId id="2147483705" r:id="rId4"/>
    <p:sldLayoutId id="2147483706" r:id="rId5"/>
    <p:sldLayoutId id="2147483708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rumpia.com/manageAccount/signup3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allin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857496"/>
            <a:ext cx="2914650" cy="866775"/>
          </a:xfrm>
          <a:prstGeom prst="rect">
            <a:avLst/>
          </a:prstGeom>
        </p:spPr>
      </p:pic>
      <p:pic>
        <p:nvPicPr>
          <p:cNvPr id="10" name="그림 9" descr="retail_co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8829" y="-24"/>
            <a:ext cx="4575171" cy="6858000"/>
          </a:xfrm>
          <a:prstGeom prst="rect">
            <a:avLst/>
          </a:prstGeom>
        </p:spPr>
      </p:pic>
      <p:pic>
        <p:nvPicPr>
          <p:cNvPr id="11" name="그림 10" descr="titleb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5214950"/>
            <a:ext cx="200025" cy="781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6" y="5261728"/>
            <a:ext cx="250033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ko-KR" sz="3600" b="1" dirty="0" smtClean="0">
                <a:solidFill>
                  <a:srgbClr val="2E9C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Retail</a:t>
            </a:r>
          </a:p>
          <a:p>
            <a:pPr>
              <a:lnSpc>
                <a:spcPts val="2800"/>
              </a:lnSpc>
            </a:pPr>
            <a:r>
              <a:rPr lang="en-US" altLang="ko-K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Industry</a:t>
            </a:r>
            <a:endParaRPr lang="ko-KR" alt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909" y="928671"/>
            <a:ext cx="342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sz="4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Your Company </a:t>
            </a:r>
            <a:endParaRPr lang="ko-KR" altLang="en-US" sz="40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BFE96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[Your Company]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can help you…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177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8272" y="2285992"/>
            <a:ext cx="647700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Reel in more first-time shoppers</a:t>
            </a:r>
          </a:p>
          <a:p>
            <a:pPr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Boost repeat customer visits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Bring in shoppers during slow times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Keep shoppers in the loop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Build your contact database</a:t>
            </a:r>
          </a:p>
          <a:p>
            <a:pPr marL="285750" indent="-285750">
              <a:buClr>
                <a:srgbClr val="90E1F4"/>
              </a:buClr>
              <a:buFontTx/>
              <a:buChar char="˃"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90E1F4"/>
              </a:buClr>
              <a:buFontTx/>
              <a:buChar char="˃"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그림 7" descr="skyline.png"/>
          <p:cNvPicPr>
            <a:picLocks noChangeAspect="1"/>
          </p:cNvPicPr>
          <p:nvPr/>
        </p:nvPicPr>
        <p:blipFill>
          <a:blip r:embed="rId3" cstate="print">
            <a:lum bright="72000"/>
          </a:blip>
          <a:stretch>
            <a:fillRect/>
          </a:stretch>
        </p:blipFill>
        <p:spPr>
          <a:xfrm>
            <a:off x="0" y="4996730"/>
            <a:ext cx="9144000" cy="1861270"/>
          </a:xfrm>
          <a:prstGeom prst="rect">
            <a:avLst/>
          </a:prstGeom>
        </p:spPr>
      </p:pic>
      <p:pic>
        <p:nvPicPr>
          <p:cNvPr id="9" name="그림 8" descr="retail_p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3975" y="4219575"/>
            <a:ext cx="4010025" cy="2638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0892" y="3571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112709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Reel in More </a:t>
            </a:r>
            <a:r>
              <a:rPr lang="en-US" sz="32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hoppers</a:t>
            </a:r>
            <a:endParaRPr lang="en-US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214950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Entice shoppers </a:t>
            </a:r>
            <a:r>
              <a:rPr lang="en-US" sz="1600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while </a:t>
            </a:r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building </a:t>
            </a:r>
            <a:r>
              <a:rPr lang="en-US" sz="1600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your contact </a:t>
            </a:r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database</a:t>
            </a:r>
            <a:endParaRPr lang="en-US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972" y="214290"/>
            <a:ext cx="1323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RETAIL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Industry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571604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 descr="mobilecoup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9720" y="2928934"/>
            <a:ext cx="1244273" cy="1800225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0100" y="2643182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28728" y="2643182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Come check out our new line of products, and enjoy 15% off your entire purchase! Just text </a:t>
            </a:r>
            <a:r>
              <a:rPr lang="en-US" altLang="ko-KR" sz="1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GLAM to 96362</a:t>
            </a:r>
            <a:endParaRPr lang="ko-KR" altLang="en-US" sz="1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96048" y="3361474"/>
            <a:ext cx="2661836" cy="12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직사각형 19"/>
          <p:cNvSpPr/>
          <p:nvPr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357554" y="485776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12" y="485776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QR CODES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485776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7554" y="5214950"/>
            <a:ext cx="2500330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viral marketing for increased exposure</a:t>
            </a:r>
          </a:p>
          <a:p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86512" y="5214950"/>
            <a:ext cx="23574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Direct guests to your online store with one scan</a:t>
            </a:r>
            <a:endParaRPr lang="en-US" altLang="ko-KR" sz="1600" b="1" dirty="0" smtClean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endParaRPr lang="ko-KR" altLang="en-US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516" y="1196752"/>
            <a:ext cx="70459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Georgia" pitchFamily="18" charset="0"/>
              </a:rPr>
              <a:t>Boost </a:t>
            </a:r>
            <a:r>
              <a:rPr lang="en-US" sz="3400" b="1" dirty="0">
                <a:solidFill>
                  <a:srgbClr val="BFE961"/>
                </a:solidFill>
                <a:latin typeface="Georgia" pitchFamily="18" charset="0"/>
              </a:rPr>
              <a:t>R</a:t>
            </a:r>
            <a:r>
              <a:rPr lang="en-US" sz="3400" b="1" dirty="0" smtClean="0">
                <a:solidFill>
                  <a:srgbClr val="BFE961"/>
                </a:solidFill>
                <a:latin typeface="Georgia" pitchFamily="18" charset="0"/>
              </a:rPr>
              <a:t>epeat</a:t>
            </a:r>
            <a:r>
              <a:rPr lang="en-US" sz="34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3400" b="1" dirty="0">
                <a:solidFill>
                  <a:schemeClr val="bg1"/>
                </a:solidFill>
                <a:latin typeface="Georgia" pitchFamily="18" charset="0"/>
              </a:rPr>
              <a:t>C</a:t>
            </a:r>
            <a:r>
              <a:rPr lang="en-US" sz="3400" b="1" dirty="0" smtClean="0">
                <a:solidFill>
                  <a:schemeClr val="bg1"/>
                </a:solidFill>
                <a:latin typeface="Georgia" pitchFamily="18" charset="0"/>
              </a:rPr>
              <a:t>ustomers</a:t>
            </a:r>
            <a:endParaRPr lang="en-US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5072074"/>
            <a:ext cx="25003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ECARDS</a:t>
            </a:r>
          </a:p>
          <a:p>
            <a:pPr marL="0" lvl="2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Invite customers to your exclusive sales 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5074" y="5072074"/>
            <a:ext cx="2771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MMS TEXT MESSAGES</a:t>
            </a:r>
          </a:p>
          <a:p>
            <a:pPr marL="0" lvl="2" indent="-34290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with the hottest new styles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5072074"/>
            <a:ext cx="2428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COUPONS</a:t>
            </a:r>
          </a:p>
          <a:p>
            <a:pPr marL="0" lvl="1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Send </a:t>
            </a:r>
            <a:r>
              <a:rPr lang="en-US" sz="1600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discounts directly </a:t>
            </a:r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1600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shoppers’ mobile phones</a:t>
            </a:r>
            <a:endParaRPr lang="en-US" sz="16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그림 12" descr="mobilecoup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928934"/>
            <a:ext cx="1423035" cy="1800225"/>
          </a:xfrm>
          <a:prstGeom prst="rect">
            <a:avLst/>
          </a:prstGeom>
        </p:spPr>
      </p:pic>
      <p:pic>
        <p:nvPicPr>
          <p:cNvPr id="14" name="그림 13" descr="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000372"/>
            <a:ext cx="1227053" cy="1714512"/>
          </a:xfrm>
          <a:prstGeom prst="rect">
            <a:avLst/>
          </a:prstGeom>
        </p:spPr>
      </p:pic>
      <p:pic>
        <p:nvPicPr>
          <p:cNvPr id="15" name="그림 14" descr="mm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786058"/>
            <a:ext cx="1850707" cy="2071687"/>
          </a:xfrm>
          <a:prstGeom prst="rect">
            <a:avLst/>
          </a:prstGeom>
        </p:spPr>
      </p:pic>
      <p:sp>
        <p:nvSpPr>
          <p:cNvPr id="16" name="TextBox 21"/>
          <p:cNvSpPr txBox="1"/>
          <p:nvPr/>
        </p:nvSpPr>
        <p:spPr>
          <a:xfrm>
            <a:off x="6791347" y="3000372"/>
            <a:ext cx="1371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9pPr>
          </a:lstStyle>
          <a:p>
            <a:r>
              <a:rPr lang="en-US" altLang="ko-KR" sz="32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MMS</a:t>
            </a:r>
            <a:endParaRPr lang="ko-KR" altLang="en-US" sz="3200" b="1" dirty="0">
              <a:solidFill>
                <a:srgbClr val="2E9C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558" y="1101692"/>
            <a:ext cx="819152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BFE961"/>
                </a:solidFill>
                <a:latin typeface="Georgia" pitchFamily="18" charset="0"/>
              </a:rPr>
              <a:t>Bring in </a:t>
            </a:r>
            <a:r>
              <a:rPr lang="en-US" sz="3100" b="1" dirty="0">
                <a:solidFill>
                  <a:schemeClr val="bg1"/>
                </a:solidFill>
                <a:latin typeface="Georgia" pitchFamily="18" charset="0"/>
              </a:rPr>
              <a:t>S</a:t>
            </a:r>
            <a:r>
              <a:rPr lang="en-US" sz="3100" b="1" dirty="0" smtClean="0">
                <a:solidFill>
                  <a:schemeClr val="bg1"/>
                </a:solidFill>
                <a:latin typeface="Georgia" pitchFamily="18" charset="0"/>
              </a:rPr>
              <a:t>hoppers </a:t>
            </a:r>
            <a:r>
              <a:rPr lang="en-US" sz="3100" b="1" dirty="0">
                <a:solidFill>
                  <a:schemeClr val="bg1"/>
                </a:solidFill>
                <a:latin typeface="Georgia" pitchFamily="18" charset="0"/>
              </a:rPr>
              <a:t>D</a:t>
            </a:r>
            <a:r>
              <a:rPr lang="en-US" sz="3100" b="1" dirty="0" smtClean="0">
                <a:solidFill>
                  <a:schemeClr val="bg1"/>
                </a:solidFill>
                <a:latin typeface="Georgia" pitchFamily="18" charset="0"/>
              </a:rPr>
              <a:t>uring </a:t>
            </a:r>
            <a:r>
              <a:rPr lang="en-US" sz="3100" b="1" dirty="0">
                <a:solidFill>
                  <a:schemeClr val="bg1"/>
                </a:solidFill>
                <a:latin typeface="Georgia" pitchFamily="18" charset="0"/>
              </a:rPr>
              <a:t>S</a:t>
            </a:r>
            <a:r>
              <a:rPr lang="en-US" sz="3100" b="1" dirty="0" smtClean="0">
                <a:solidFill>
                  <a:schemeClr val="bg1"/>
                </a:solidFill>
                <a:latin typeface="Georgia" pitchFamily="18" charset="0"/>
              </a:rPr>
              <a:t>low </a:t>
            </a:r>
            <a:r>
              <a:rPr lang="en-US" sz="3100" b="1" dirty="0">
                <a:solidFill>
                  <a:schemeClr val="bg1"/>
                </a:solidFill>
                <a:latin typeface="Georgia" pitchFamily="18" charset="0"/>
              </a:rPr>
              <a:t>T</a:t>
            </a:r>
            <a:r>
              <a:rPr lang="en-US" sz="3100" b="1" dirty="0" smtClean="0">
                <a:solidFill>
                  <a:schemeClr val="bg1"/>
                </a:solidFill>
                <a:latin typeface="Georgia" pitchFamily="18" charset="0"/>
              </a:rPr>
              <a:t>imes</a:t>
            </a:r>
            <a:endParaRPr lang="en-US" sz="31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4969482"/>
            <a:ext cx="2771764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FACEBOOK AND TWITTER POSTINGS</a:t>
            </a:r>
          </a:p>
          <a:p>
            <a:pPr marL="0" lvl="2" indent="-28575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Take advantage of the popularity of social networks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12" y="5072074"/>
            <a:ext cx="24145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ECARDS</a:t>
            </a:r>
          </a:p>
          <a:p>
            <a:pPr marL="0" lvl="2" indent="-34290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Invite shoppers to impromptu sales events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5072074"/>
            <a:ext cx="23574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SMS TEXT BLAST</a:t>
            </a:r>
          </a:p>
          <a:p>
            <a:pPr marL="0" lvl="1" indent="-28575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Offer time-sensitive deals for quick responses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100" y="2643182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428728" y="2714621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Come in today from 12-3pm for an additional </a:t>
            </a:r>
            <a:r>
              <a:rPr lang="en-US" altLang="ko-KR" sz="12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20% off</a:t>
            </a:r>
            <a:r>
              <a:rPr lang="en-US" altLang="ko-KR" sz="12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ko-KR" altLang="en-US" sz="12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96048" y="3068937"/>
            <a:ext cx="2661836" cy="12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그림 15" descr="ecar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2928934"/>
            <a:ext cx="1227053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1472" y="1071546"/>
            <a:ext cx="6715125" cy="42862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Keep Shoppers </a:t>
            </a:r>
            <a:r>
              <a:rPr lang="en-US" sz="3600" b="1" dirty="0" smtClean="0">
                <a:solidFill>
                  <a:srgbClr val="BFE961"/>
                </a:solidFill>
                <a:latin typeface="Georgia" pitchFamily="18" charset="0"/>
              </a:rPr>
              <a:t>in the Loop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					</a:t>
            </a:r>
            <a:endParaRPr lang="en-US" sz="18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060996"/>
            <a:ext cx="2872520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SEND EMAIL NEWSLETTERS</a:t>
            </a:r>
          </a:p>
          <a:p>
            <a:pPr marL="0" lvl="1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News on the latest trends, discounts, and other announcements</a:t>
            </a:r>
            <a:endParaRPr lang="en-US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40" y="16478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4E4E4"/>
                </a:solidFill>
                <a:latin typeface="Calibri" pitchFamily="34" charset="0"/>
                <a:cs typeface="Calibri" pitchFamily="34" charset="0"/>
              </a:rPr>
              <a:t>Informed customers means increased sales!</a:t>
            </a:r>
            <a:endParaRPr lang="en-US" sz="2000" b="1" dirty="0">
              <a:solidFill>
                <a:srgbClr val="E4E4E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1368" y="5000636"/>
            <a:ext cx="27479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 UPDATES</a:t>
            </a:r>
          </a:p>
          <a:p>
            <a:pPr marL="0" lvl="1" indent="-28575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Post fashion tips and new arrivals to stir excitement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5902" y="5004871"/>
            <a:ext cx="2663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QR CODES</a:t>
            </a:r>
          </a:p>
          <a:p>
            <a:pPr marL="0" lvl="1" indent="-28575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Instantly direct shoppers to your Facebook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age, blog, or online store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그림 13" descr="e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928934"/>
            <a:ext cx="1671635" cy="1875684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96048" y="3429000"/>
            <a:ext cx="2661836" cy="12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그림 15" descr="qrco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2857496"/>
            <a:ext cx="13430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6004" y="1196752"/>
            <a:ext cx="8001009" cy="4286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BFE961"/>
                </a:solidFill>
                <a:latin typeface="Georgia" pitchFamily="18" charset="0"/>
              </a:rPr>
              <a:t>Build </a:t>
            </a:r>
            <a:r>
              <a:rPr lang="en-US" sz="3600" b="1" dirty="0">
                <a:solidFill>
                  <a:schemeClr val="bg1"/>
                </a:solidFill>
                <a:latin typeface="Georgia" pitchFamily="18" charset="0"/>
              </a:rPr>
              <a:t>Y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our </a:t>
            </a:r>
            <a:r>
              <a:rPr lang="en-US" sz="3600" b="1" dirty="0">
                <a:solidFill>
                  <a:schemeClr val="bg1"/>
                </a:solidFill>
                <a:latin typeface="Georgia" pitchFamily="18" charset="0"/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ontact </a:t>
            </a:r>
            <a:r>
              <a:rPr lang="en-US" sz="3600" b="1" dirty="0">
                <a:solidFill>
                  <a:schemeClr val="bg1"/>
                </a:solidFill>
                <a:latin typeface="Georgia" pitchFamily="18" charset="0"/>
              </a:rPr>
              <a:t>D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atabase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3286116" y="4786322"/>
            <a:ext cx="2428892" cy="1357322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 lnSpcReduction="10000"/>
          </a:bodyPr>
          <a:lstStyle/>
          <a:p>
            <a:pPr marL="0">
              <a:lnSpc>
                <a:spcPts val="2000"/>
              </a:lnSpc>
              <a:buClrTx/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ONLINE SIGNUP PAGE</a:t>
            </a:r>
            <a:r>
              <a:rPr lang="en-US" sz="2000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(OSPS)</a:t>
            </a:r>
          </a:p>
          <a:p>
            <a:pPr marL="0" lvl="1">
              <a:buClrTx/>
            </a:pPr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Collect detailed customer data to </a:t>
            </a:r>
            <a:r>
              <a:rPr lang="en-US" sz="1600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gain valuable </a:t>
            </a:r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insight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5"/>
          </p:nvPr>
        </p:nvSpPr>
        <p:spPr>
          <a:xfrm>
            <a:off x="6143636" y="4714884"/>
            <a:ext cx="2500330" cy="1357312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FACEBOOK WIDGETS</a:t>
            </a:r>
          </a:p>
          <a:p>
            <a:pPr marL="0" lvl="1">
              <a:buClrTx/>
            </a:pPr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Fans </a:t>
            </a:r>
            <a:r>
              <a:rPr lang="en-US" sz="1600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can sign up for </a:t>
            </a:r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news and promotions </a:t>
            </a:r>
            <a:r>
              <a:rPr lang="en-US" sz="1600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right on your Facebook </a:t>
            </a:r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Page</a:t>
            </a:r>
            <a:endParaRPr lang="en-US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Tx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786322"/>
            <a:ext cx="221457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KEYWORDS &amp; SHORT CODE</a:t>
            </a:r>
          </a:p>
          <a:p>
            <a:pPr marL="0" lvl="1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Fun way to quickly collect mobile numbers</a:t>
            </a:r>
            <a:endParaRPr lang="en-US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11" name="그림 10" descr="keywor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789" y="2928934"/>
            <a:ext cx="1689142" cy="1643074"/>
          </a:xfrm>
          <a:prstGeom prst="rect">
            <a:avLst/>
          </a:prstGeom>
        </p:spPr>
      </p:pic>
      <p:sp>
        <p:nvSpPr>
          <p:cNvPr id="12" name="TextBox 20"/>
          <p:cNvSpPr txBox="1"/>
          <p:nvPr/>
        </p:nvSpPr>
        <p:spPr>
          <a:xfrm rot="419422">
            <a:off x="1111745" y="3249446"/>
            <a:ext cx="1219200" cy="50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ko-KR" sz="16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SNEAKER </a:t>
            </a:r>
            <a:r>
              <a:rPr lang="en-US" altLang="ko-KR" sz="12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en-US" altLang="ko-KR" sz="1600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96362</a:t>
            </a:r>
            <a:r>
              <a:rPr lang="en-US" altLang="ko-KR" sz="16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ko-KR" altLang="en-US" sz="1600" b="1" dirty="0">
              <a:solidFill>
                <a:srgbClr val="2E9CD2"/>
              </a:solidFill>
            </a:endParaRPr>
          </a:p>
        </p:txBody>
      </p:sp>
      <p:sp>
        <p:nvSpPr>
          <p:cNvPr id="13" name="TextBox 22"/>
          <p:cNvSpPr txBox="1"/>
          <p:nvPr/>
        </p:nvSpPr>
        <p:spPr>
          <a:xfrm rot="366115">
            <a:off x="1019707" y="3662129"/>
            <a:ext cx="10668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9pPr>
          </a:lstStyle>
          <a:p>
            <a:pPr marL="0" lvl="1"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and join our VIP list</a:t>
            </a:r>
          </a:p>
        </p:txBody>
      </p:sp>
      <p:pic>
        <p:nvPicPr>
          <p:cNvPr id="14" name="그림 13" descr="onlinesign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857496"/>
            <a:ext cx="1706406" cy="1706406"/>
          </a:xfrm>
          <a:prstGeom prst="rect">
            <a:avLst/>
          </a:prstGeom>
        </p:spPr>
      </p:pic>
      <p:pic>
        <p:nvPicPr>
          <p:cNvPr id="15" name="그림 14" descr="facebookwidg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723470"/>
            <a:ext cx="1647829" cy="18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954929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494949"/>
                </a:solidFill>
                <a:latin typeface="Georgia" pitchFamily="18" charset="0"/>
              </a:rPr>
              <a:t>Why </a:t>
            </a:r>
            <a:r>
              <a:rPr lang="en-US" sz="4600" b="1" dirty="0" smtClean="0">
                <a:solidFill>
                  <a:srgbClr val="00B0F0"/>
                </a:solidFill>
                <a:latin typeface="Georgia" pitchFamily="18" charset="0"/>
              </a:rPr>
              <a:t>[Your Company]?</a:t>
            </a:r>
            <a:endParaRPr lang="en-US" sz="46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931482"/>
            <a:ext cx="74676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/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Mobile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Text, Email, </a:t>
            </a:r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Voice, Chat,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and Social Media</a:t>
            </a:r>
            <a:r>
              <a:rPr lang="en-US" sz="2000" dirty="0">
                <a:solidFill>
                  <a:srgbClr val="2E9CD2"/>
                </a:solidFill>
                <a:latin typeface="Georgia" pitchFamily="18" charset="0"/>
              </a:rPr>
              <a:t> </a:t>
            </a:r>
            <a:endParaRPr lang="en-US" sz="2000" dirty="0" smtClean="0">
              <a:solidFill>
                <a:srgbClr val="2E9CD2"/>
              </a:solidFill>
              <a:latin typeface="Georgia" pitchFamily="18" charset="0"/>
            </a:endParaRPr>
          </a:p>
          <a:p>
            <a:pPr indent="-285750" algn="ctr"/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– </a:t>
            </a:r>
            <a:r>
              <a:rPr lang="en-US" sz="2000" dirty="0">
                <a:solidFill>
                  <a:srgbClr val="494949"/>
                </a:solidFill>
                <a:latin typeface="Georgia" pitchFamily="18" charset="0"/>
              </a:rPr>
              <a:t>on a SINGLE platform for one low </a:t>
            </a:r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price</a:t>
            </a: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dirty="0">
              <a:solidFill>
                <a:srgbClr val="494949"/>
              </a:solidFill>
              <a:latin typeface="Georgia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5 channels cover more customers than email or texting </a:t>
            </a: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alone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need to learn multiple software or pay multiple bills</a:t>
            </a: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Latest digital technologies to create loyal shoppers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rgbClr val="494949"/>
              </a:solidFill>
              <a:latin typeface="Georgia" pitchFamily="18" charset="0"/>
            </a:endParaRPr>
          </a:p>
        </p:txBody>
      </p:sp>
      <p:pic>
        <p:nvPicPr>
          <p:cNvPr id="9" name="그림 8" descr="tools_ill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636912"/>
            <a:ext cx="6862754" cy="1659038"/>
          </a:xfrm>
          <a:prstGeom prst="rect">
            <a:avLst/>
          </a:prstGeom>
        </p:spPr>
      </p:pic>
      <p:sp>
        <p:nvSpPr>
          <p:cNvPr id="1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</p:spPr>
        <p:txBody>
          <a:bodyPr/>
          <a:lstStyle/>
          <a:p>
            <a:fld id="{857F003C-EC8E-4070-A6DF-CF1B25E2BC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support.png"/>
          <p:cNvPicPr>
            <a:picLocks noChangeAspect="1"/>
          </p:cNvPicPr>
          <p:nvPr/>
        </p:nvPicPr>
        <p:blipFill>
          <a:blip r:embed="rId3" cstate="print">
            <a:lum bright="9000" contrast="-3000"/>
          </a:blip>
          <a:stretch>
            <a:fillRect/>
          </a:stretch>
        </p:blipFill>
        <p:spPr>
          <a:xfrm>
            <a:off x="3143240" y="1878531"/>
            <a:ext cx="6000760" cy="3765048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직사각형 8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rgbClr val="41B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0" y="1000108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600" b="1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[ Insert Benefits of </a:t>
            </a:r>
            <a:r>
              <a:rPr lang="en-US" sz="3600" b="1" smtClean="0">
                <a:latin typeface="Georgia" pitchFamily="18" charset="0"/>
                <a:ea typeface="Verdana" pitchFamily="34" charset="0"/>
                <a:cs typeface="Verdana" pitchFamily="34" charset="0"/>
              </a:rPr>
              <a:t>Your Company </a:t>
            </a:r>
            <a:r>
              <a:rPr lang="en-US" sz="3600" b="1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]</a:t>
            </a:r>
            <a:endParaRPr lang="en-US" sz="3600" b="1" dirty="0">
              <a:solidFill>
                <a:srgbClr val="00B0F0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000240"/>
            <a:ext cx="657574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(EXAMPLES):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7-Day technical Support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Complimentary </a:t>
            </a:r>
            <a:r>
              <a:rPr lang="en-US" sz="2000" b="1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training </a:t>
            </a: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session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Low price for plans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Rollover text credits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contract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643578"/>
            <a:ext cx="7858180" cy="13747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[Customize to reflect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Company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’s Free Trial availability and sales phone number]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Georgia" pitchFamily="18" charset="0"/>
                <a:cs typeface="Calibri" pitchFamily="34" charset="0"/>
              </a:rPr>
              <a:t>Sign up NOW for a </a:t>
            </a:r>
            <a:r>
              <a:rPr lang="en-US" dirty="0" smtClean="0">
                <a:solidFill>
                  <a:srgbClr val="2E9CD2"/>
                </a:solidFill>
                <a:latin typeface="Georgia" pitchFamily="18" charset="0"/>
                <a:cs typeface="Calibri" pitchFamily="34" charset="0"/>
                <a:hlinkClick r:id="rId4"/>
              </a:rPr>
              <a:t>Free Trial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, or Call us today at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[phone number]</a:t>
            </a:r>
            <a:r>
              <a:rPr lang="en-US" b="1" dirty="0" smtClean="0">
                <a:latin typeface="Georgia" pitchFamily="18" charset="0"/>
                <a:cs typeface="Calibri" pitchFamily="34" charset="0"/>
              </a:rPr>
              <a:t>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to see why so many Retail businesses choose us for all of their marketing needs!</a:t>
            </a:r>
            <a:endParaRPr lang="en-US" b="1" dirty="0">
              <a:latin typeface="Georgia" pitchFamily="18" charset="0"/>
              <a:cs typeface="Calibri" pitchFamily="34" charset="0"/>
            </a:endParaRPr>
          </a:p>
          <a:p>
            <a:pPr>
              <a:lnSpc>
                <a:spcPts val="2500"/>
              </a:lnSpc>
            </a:pP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>
          <a:defRPr sz="2000" b="1" dirty="0" smtClean="0">
            <a:solidFill>
              <a:schemeClr val="bg1">
                <a:lumMod val="85000"/>
              </a:schemeClr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8678</TotalTime>
  <Words>1001</Words>
  <Application>Microsoft Office PowerPoint</Application>
  <PresentationFormat>On-screen Show (4:3)</PresentationFormat>
  <Paragraphs>150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PowerPoint Presentation</vt:lpstr>
      <vt:lpstr>[Your Company] can help you…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Industry</dc:title>
  <dc:creator>docircle</dc:creator>
  <cp:lastModifiedBy>Trumpia-SarahChung</cp:lastModifiedBy>
  <cp:revision>425</cp:revision>
  <dcterms:created xsi:type="dcterms:W3CDTF">2012-02-13T19:40:25Z</dcterms:created>
  <dcterms:modified xsi:type="dcterms:W3CDTF">2012-12-04T22:25:48Z</dcterms:modified>
</cp:coreProperties>
</file>