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8" r:id="rId4"/>
    <p:sldId id="267" r:id="rId5"/>
    <p:sldId id="269" r:id="rId6"/>
    <p:sldId id="264" r:id="rId7"/>
    <p:sldId id="263" r:id="rId8"/>
    <p:sldId id="270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5FD"/>
    <a:srgbClr val="2E9CD2"/>
    <a:srgbClr val="F9F9F9"/>
    <a:srgbClr val="BFE961"/>
    <a:srgbClr val="494949"/>
    <a:srgbClr val="41B1FD"/>
    <a:srgbClr val="21C5FF"/>
    <a:srgbClr val="2F2F2F"/>
    <a:srgbClr val="E4E4E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43" autoAdjust="0"/>
  </p:normalViewPr>
  <p:slideViewPr>
    <p:cSldViewPr>
      <p:cViewPr>
        <p:scale>
          <a:sx n="75" d="100"/>
          <a:sy n="75" d="100"/>
        </p:scale>
        <p:origin x="-266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15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E55AE-B220-43E9-BD76-A8FBDC2C5C77}" type="datetimeFigureOut">
              <a:rPr lang="ko-KR" altLang="en-US" smtClean="0"/>
              <a:pPr/>
              <a:t>2012-12-04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6ACB-3C1A-4E3E-AEF3-A12DC949E0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442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6A44-D09E-4EC7-960C-E7174751D72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244C1-7B7B-4D4E-8C6A-73C945BE2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7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3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Mobile Keyword</a:t>
            </a:r>
          </a:p>
          <a:p>
            <a:r>
              <a:rPr lang="en-US" altLang="ko-KR" dirty="0" smtClean="0"/>
              <a:t>- Offer can’t-miss</a:t>
            </a:r>
            <a:r>
              <a:rPr lang="en-US" altLang="ko-KR" baseline="0" dirty="0" smtClean="0"/>
              <a:t> opportunities to entice new guests to dine at your restaurant</a:t>
            </a:r>
          </a:p>
          <a:p>
            <a:r>
              <a:rPr lang="en-US" altLang="ko-KR" baseline="0" dirty="0" smtClean="0"/>
              <a:t>- Post these promotional mobile keywords 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on storefront signs, flyers, newspaper ads, and your</a:t>
            </a:r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 website to drive the most traffic possible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- Ex. Text “TASTY” to “96362” to get 15% off your entire meal today!</a:t>
            </a:r>
          </a:p>
          <a:p>
            <a:endParaRPr lang="en-US" altLang="ko-KR" baseline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ko-KR" b="1" baseline="0" dirty="0" smtClean="0">
                <a:latin typeface="Calibri" pitchFamily="34" charset="0"/>
                <a:cs typeface="Calibri" pitchFamily="34" charset="0"/>
              </a:rPr>
              <a:t>Social Media</a:t>
            </a:r>
          </a:p>
          <a:p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-Post pictures of delectable menu items with promotional messages to Facebook and Twitter</a:t>
            </a:r>
          </a:p>
          <a:p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-Post messages that encourage followers and fans to “like,” “share,” or “</a:t>
            </a:r>
            <a:r>
              <a:rPr lang="en-US" altLang="ko-KR" baseline="0" dirty="0" err="1" smtClean="0">
                <a:latin typeface="Calibri" pitchFamily="34" charset="0"/>
                <a:cs typeface="Calibri" pitchFamily="34" charset="0"/>
              </a:rPr>
              <a:t>retweet</a:t>
            </a:r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” your posts to increase visibility</a:t>
            </a:r>
          </a:p>
          <a:p>
            <a:endParaRPr lang="en-US" altLang="ko-KR" baseline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ko-KR" b="1" baseline="0" dirty="0" smtClean="0">
                <a:latin typeface="Calibri" pitchFamily="34" charset="0"/>
                <a:cs typeface="Calibri" pitchFamily="34" charset="0"/>
              </a:rPr>
              <a:t>QR Codes</a:t>
            </a:r>
          </a:p>
          <a:p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-Print QR codes on to-go boxes, newspaper ads, and flyers to direct guests to your online menu or even your take out order webpage</a:t>
            </a:r>
            <a:endParaRPr lang="en-US" altLang="ko-KR" dirty="0" smtClean="0"/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Mobile Coupons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-Offer exclusive deals and </a:t>
            </a:r>
            <a:r>
              <a:rPr lang="en-US" altLang="ko-KR" b="0" dirty="0" smtClean="0"/>
              <a:t>promos with mobile coupons to reel customers back in.</a:t>
            </a:r>
          </a:p>
          <a:p>
            <a:r>
              <a:rPr lang="en-US" altLang="ko-KR" sz="1200" dirty="0" smtClean="0">
                <a:latin typeface="Calibri" pitchFamily="34" charset="0"/>
                <a:cs typeface="Calibri" pitchFamily="34" charset="0"/>
              </a:rPr>
              <a:t>Ex. “Be sure to stop in this week to get 15% off your entire meal! Your</a:t>
            </a:r>
            <a:r>
              <a:rPr lang="en-US" altLang="ko-KR" sz="1200" baseline="0" dirty="0" smtClean="0">
                <a:latin typeface="Calibri" pitchFamily="34" charset="0"/>
                <a:cs typeface="Calibri" pitchFamily="34" charset="0"/>
              </a:rPr>
              <a:t> promo code is 1234. Show to Cashier to redeem!</a:t>
            </a:r>
            <a:r>
              <a:rPr lang="en-US" altLang="ko-KR" sz="1200" dirty="0" smtClean="0">
                <a:latin typeface="Calibri" pitchFamily="34" charset="0"/>
                <a:cs typeface="Calibri" pitchFamily="34" charset="0"/>
              </a:rPr>
              <a:t>”</a:t>
            </a:r>
            <a:endParaRPr lang="en-US" altLang="ko-KR" b="1" dirty="0" smtClean="0"/>
          </a:p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b="1" dirty="0" smtClean="0"/>
              <a:t>Email Newsletters</a:t>
            </a:r>
          </a:p>
          <a:p>
            <a:r>
              <a:rPr lang="en-US" altLang="ko-KR" dirty="0" smtClean="0"/>
              <a:t>-Send</a:t>
            </a:r>
            <a:r>
              <a:rPr lang="en-US" altLang="ko-KR" baseline="0" dirty="0" smtClean="0"/>
              <a:t> </a:t>
            </a:r>
            <a:r>
              <a:rPr lang="en-US" altLang="ko-KR" b="0" baseline="0" dirty="0" smtClean="0"/>
              <a:t>email newsletters </a:t>
            </a:r>
            <a:r>
              <a:rPr lang="en-US" altLang="ko-KR" baseline="0" dirty="0" smtClean="0"/>
              <a:t>that highlight delectable new menu items, upcoming events, and important announcements</a:t>
            </a:r>
          </a:p>
          <a:p>
            <a:endParaRPr lang="en-US" altLang="ko-KR" baseline="0" dirty="0" smtClean="0"/>
          </a:p>
          <a:p>
            <a:r>
              <a:rPr lang="en-US" altLang="ko-KR" b="1" baseline="0" dirty="0" smtClean="0"/>
              <a:t>Mobile </a:t>
            </a:r>
            <a:r>
              <a:rPr lang="en-US" altLang="ko-KR" b="1" baseline="0" dirty="0" err="1" smtClean="0"/>
              <a:t>eCards</a:t>
            </a:r>
            <a:endParaRPr lang="en-US" altLang="ko-KR" b="1" baseline="0" dirty="0" smtClean="0"/>
          </a:p>
          <a:p>
            <a:r>
              <a:rPr lang="en-US" altLang="ko-KR" baseline="0" dirty="0" smtClean="0"/>
              <a:t>-Send guests </a:t>
            </a:r>
            <a:r>
              <a:rPr lang="en-US" altLang="ko-KR" b="0" baseline="0" dirty="0" smtClean="0"/>
              <a:t>mobile </a:t>
            </a:r>
            <a:r>
              <a:rPr lang="en-US" altLang="ko-KR" b="0" baseline="0" dirty="0" err="1" smtClean="0"/>
              <a:t>eCards</a:t>
            </a:r>
            <a:r>
              <a:rPr lang="en-US" altLang="ko-KR" b="0" baseline="0" dirty="0" smtClean="0"/>
              <a:t> </a:t>
            </a:r>
            <a:r>
              <a:rPr lang="en-US" altLang="ko-KR" baseline="0" dirty="0" smtClean="0"/>
              <a:t>on their birthdays or special holidays with attached discounts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Ex. “Happy birthday, Doug! Come by tonight with your family or friends to enjoy 50% off all appetizers as our gift to you</a:t>
            </a: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!”</a:t>
            </a:r>
            <a:endParaRPr lang="en-US" altLang="ko-KR" baseline="0" dirty="0" smtClean="0"/>
          </a:p>
          <a:p>
            <a:r>
              <a:rPr lang="en-US" altLang="ko-KR" baseline="0" dirty="0" smtClean="0"/>
              <a:t>-electronic birthday and holiday cards deliver immediate sentiment</a:t>
            </a:r>
          </a:p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SMS Texts Blasts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altLang="ko-KR" sz="1100" dirty="0" smtClean="0">
                <a:latin typeface="Calibri" pitchFamily="34" charset="0"/>
                <a:cs typeface="Calibri" pitchFamily="34" charset="0"/>
              </a:rPr>
              <a:t>Ex. “Our seasonal menu is back! Come by and get a taste of our chef’s latest creations!”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MMS</a:t>
            </a:r>
            <a:r>
              <a:rPr lang="en-US" altLang="ko-KR" sz="1100" b="1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Pictures</a:t>
            </a:r>
            <a:endParaRPr lang="en-US" altLang="ko-KR" sz="1100" b="0" baseline="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b="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altLang="ko-KR" sz="11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1100" dirty="0" smtClean="0">
                <a:latin typeface="Calibri" pitchFamily="34" charset="0"/>
                <a:cs typeface="Calibri" pitchFamily="34" charset="0"/>
              </a:rPr>
              <a:t>Ex. “Back by popular demand, the Pasta Bolognese! Only for a limited time, don’t miss your chance.” + Picture</a:t>
            </a:r>
          </a:p>
          <a:p>
            <a:pPr marL="0" indent="0">
              <a:buFont typeface="Wingdings" pitchFamily="2" charset="2"/>
              <a:buNone/>
            </a:pPr>
            <a:endParaRPr lang="en-US" altLang="ko-KR" sz="1600" b="0" dirty="0" smtClean="0"/>
          </a:p>
          <a:p>
            <a:pPr marL="0" indent="0">
              <a:buFont typeface="Wingdings" pitchFamily="2" charset="2"/>
              <a:buNone/>
            </a:pPr>
            <a:r>
              <a:rPr lang="en-US" altLang="ko-KR" sz="1600" b="1" dirty="0" smtClean="0"/>
              <a:t>Mobile coupons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ko-KR" sz="1600" b="0" dirty="0" smtClean="0"/>
              <a:t>- Use</a:t>
            </a:r>
            <a:r>
              <a:rPr lang="en-US" altLang="ko-KR" sz="1600" b="0" baseline="0" dirty="0" smtClean="0"/>
              <a:t> mobile coupons to bring in more diners during slower times as well</a:t>
            </a:r>
            <a:endParaRPr lang="en-US" altLang="ko-KR" sz="1600" b="1" dirty="0" smtClean="0"/>
          </a:p>
          <a:p>
            <a:pPr marL="0" indent="0">
              <a:buFont typeface="Wingdings" pitchFamily="2" charset="2"/>
              <a:buNone/>
            </a:pPr>
            <a:r>
              <a:rPr lang="en-US" altLang="ko-KR" sz="1400" dirty="0" smtClean="0">
                <a:latin typeface="Calibri" pitchFamily="34" charset="0"/>
                <a:cs typeface="Calibri" pitchFamily="34" charset="0"/>
              </a:rPr>
              <a:t>- Deliver time sensitive promotions to bring in immediate traffic!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altLang="ko-KR" sz="11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Ex. 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“2-for-1 dinner from Mon-Wed this week! Present code HUNGRY to your server!”</a:t>
            </a:r>
            <a:endParaRPr lang="en-US" altLang="ko-KR" sz="1100" dirty="0" smtClean="0">
              <a:latin typeface="Calibri" pitchFamily="34" charset="0"/>
              <a:cs typeface="Calibri" pitchFamily="34" charset="0"/>
            </a:endParaRPr>
          </a:p>
          <a:p>
            <a:endParaRPr lang="en-US" altLang="ko-K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-Also,</a:t>
            </a:r>
            <a:r>
              <a:rPr lang="en-US" altLang="ko-KR" baseline="0" dirty="0" smtClean="0"/>
              <a:t> reach customers through their preferred channels of communication. This will increase responses and boost traffic further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SMS Appointment Reminder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Reduce “no-shows” as missed</a:t>
            </a:r>
            <a:r>
              <a:rPr lang="en-US" altLang="ko-KR" sz="1600" baseline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reservations means lost opportunity</a:t>
            </a:r>
            <a:endParaRPr lang="en-US" altLang="ko-KR" sz="16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You can schedule these reminders for</a:t>
            </a:r>
            <a:r>
              <a:rPr lang="en-US" altLang="ko-KR" sz="1600" baseline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any time (whether it be hours, days, or even weeks in advance)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aseline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If they can’t make their reservation, guests can simply text in a reply to cancel, freeing up tables for more business</a:t>
            </a:r>
            <a:endParaRPr lang="en-US" altLang="ko-KR" sz="16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en-US" altLang="ko-KR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Ex. “Hi Peter, you have a reservation at 7:00pm for a party of 2. Please give us a ring for any rescheduling or cancellation. Thank you!</a:t>
            </a:r>
          </a:p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/>
              <a:t>Mobile Keywords and Short Code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Advertise your keywords on</a:t>
            </a:r>
            <a:r>
              <a:rPr lang="en-US" altLang="ko-KR" baseline="0" dirty="0" smtClean="0"/>
              <a:t> </a:t>
            </a:r>
            <a:r>
              <a:rPr lang="en-US" altLang="ko-KR" sz="2600" dirty="0" smtClean="0">
                <a:latin typeface="Calibri" pitchFamily="34" charset="0"/>
                <a:cs typeface="Calibri" pitchFamily="34" charset="0"/>
              </a:rPr>
              <a:t>storefront signs, flyers, menus, and</a:t>
            </a:r>
            <a:r>
              <a:rPr lang="en-US" altLang="ko-KR" sz="2600" baseline="0" dirty="0" smtClean="0">
                <a:latin typeface="Calibri" pitchFamily="34" charset="0"/>
                <a:cs typeface="Calibri" pitchFamily="34" charset="0"/>
              </a:rPr>
              <a:t> even on receipts</a:t>
            </a:r>
            <a:r>
              <a:rPr lang="en-US" altLang="ko-KR" sz="2600" dirty="0" smtClean="0">
                <a:latin typeface="Calibri" pitchFamily="34" charset="0"/>
                <a:cs typeface="Calibri" pitchFamily="34" charset="0"/>
              </a:rPr>
              <a:t> offering exclusive deal vouchers and text-to-win contests!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Ex. Text “</a:t>
            </a:r>
            <a:r>
              <a:rPr lang="en-US" altLang="ko-KR" sz="2800" b="0" dirty="0" smtClean="0">
                <a:latin typeface="Calibri" pitchFamily="34" charset="0"/>
                <a:cs typeface="Calibri" pitchFamily="34" charset="0"/>
              </a:rPr>
              <a:t>Fusion</a:t>
            </a:r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” to “</a:t>
            </a:r>
            <a:r>
              <a:rPr lang="en-US" altLang="ko-KR" sz="2800" b="0" dirty="0" smtClean="0">
                <a:latin typeface="Calibri" pitchFamily="34" charset="0"/>
                <a:cs typeface="Calibri" pitchFamily="34" charset="0"/>
              </a:rPr>
              <a:t>96362</a:t>
            </a:r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” for a chance to win a $100 gift card!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600" dirty="0" smtClean="0">
              <a:latin typeface="Calibri" pitchFamily="34" charset="0"/>
              <a:cs typeface="Calibri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600" b="1" dirty="0" smtClean="0">
                <a:latin typeface="Calibri" pitchFamily="34" charset="0"/>
                <a:cs typeface="Calibri" pitchFamily="34" charset="0"/>
              </a:rPr>
              <a:t>OSPs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Ex. Welcome to Dine Fusion! Subscribe to our VIP List to receive EXCLUSIVE specials from us! </a:t>
            </a:r>
          </a:p>
          <a:p>
            <a:endParaRPr lang="en-US" altLang="ko-KR" dirty="0" smtClean="0"/>
          </a:p>
          <a:p>
            <a:r>
              <a:rPr lang="en-US" altLang="ko-KR" b="1" dirty="0" smtClean="0"/>
              <a:t>Facebook Widget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Ex. Status update: “Hi Everyone! Make sure you fill out our widget to the left to receive exclusive deals and offers on your mobile phones!”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Other ways</a:t>
            </a:r>
            <a:r>
              <a:rPr lang="en-US" altLang="ko-KR" baseline="0" dirty="0" smtClean="0"/>
              <a:t> to collect contacts through keyword use are:</a:t>
            </a:r>
          </a:p>
          <a:p>
            <a:r>
              <a:rPr lang="en-US" altLang="ko-KR" baseline="0" dirty="0" smtClean="0"/>
              <a:t>-conducting mobile votes/polls</a:t>
            </a:r>
          </a:p>
          <a:p>
            <a:r>
              <a:rPr lang="en-US" altLang="ko-KR" baseline="0" dirty="0" smtClean="0"/>
              <a:t>-using mobile coupons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9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Multi-channel</a:t>
            </a:r>
            <a:r>
              <a:rPr lang="en-US" altLang="ko-KR" sz="1600" b="1" baseline="0" dirty="0" smtClean="0">
                <a:latin typeface="Calibri" pitchFamily="34" charset="0"/>
                <a:cs typeface="Calibri" pitchFamily="34" charset="0"/>
              </a:rPr>
              <a:t> Voting</a:t>
            </a:r>
            <a:endParaRPr lang="en-US" altLang="ko-KR" sz="1600" b="1" dirty="0" smtClean="0">
              <a:latin typeface="Calibri" pitchFamily="34" charset="0"/>
              <a:cs typeface="Calibri" pitchFamily="34" charset="0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-Ex. “What would you like to see on the menu? </a:t>
            </a:r>
            <a:br>
              <a:rPr lang="en-US" altLang="ko-KR" sz="1600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Text (1) buffalo wings (2) fried shrimp (3) cheesy potato skins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Or vote on Facebook!</a:t>
            </a:r>
          </a:p>
          <a:p>
            <a:endParaRPr lang="en-US" altLang="ko-KR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 smtClean="0"/>
              <a:t>Two-way Texting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“Tell us how we can better</a:t>
            </a:r>
            <a:r>
              <a:rPr lang="en-US" altLang="ko-KR" sz="1200" baseline="0" dirty="0" smtClean="0"/>
              <a:t> serve you! Text BETTER followed by your suggestion to 96362!”</a:t>
            </a:r>
            <a:endParaRPr lang="en-US" altLang="ko-K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12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8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 userDrawn="1"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571488" y="485777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4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6143636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972" y="214290"/>
            <a:ext cx="1812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RESTAURANT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Industry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47972" y="214290"/>
            <a:ext cx="1812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RESTAURANT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Industry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233942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4572000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6786578" y="22955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214282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2428860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4643438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텍스트 개체 틀 37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16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450056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7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1071538" y="485777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5143504" y="485776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47972" y="214290"/>
            <a:ext cx="1812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RESTAURANT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Industry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7215206" y="0"/>
            <a:ext cx="1928794" cy="50004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7215206" cy="50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47972" y="214290"/>
            <a:ext cx="1812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RESTAURANT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Industry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4" r:id="rId3"/>
    <p:sldLayoutId id="2147483705" r:id="rId4"/>
    <p:sldLayoutId id="2147483706" r:id="rId5"/>
    <p:sldLayoutId id="2147483708" r:id="rId6"/>
    <p:sldLayoutId id="214748370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rumpia.com/manageAccount/signup3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allin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7496"/>
            <a:ext cx="2914650" cy="866775"/>
          </a:xfrm>
          <a:prstGeom prst="rect">
            <a:avLst/>
          </a:prstGeom>
        </p:spPr>
      </p:pic>
      <p:pic>
        <p:nvPicPr>
          <p:cNvPr id="11" name="그림 10" descr="title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214950"/>
            <a:ext cx="200025" cy="781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6" y="5261728"/>
            <a:ext cx="307183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ko-KR" sz="3400" b="1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Restaurant</a:t>
            </a:r>
          </a:p>
          <a:p>
            <a:pPr>
              <a:lnSpc>
                <a:spcPts val="2800"/>
              </a:lnSpc>
            </a:pPr>
            <a:r>
              <a:rPr lang="en-US" altLang="ko-K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Industry</a:t>
            </a:r>
            <a:endParaRPr lang="ko-KR" alt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928671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sz="4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Your Company</a:t>
            </a:r>
            <a:endParaRPr lang="ko-KR" altLang="en-US" sz="40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4763"/>
            <a:ext cx="4572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27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support.png"/>
          <p:cNvPicPr>
            <a:picLocks noChangeAspect="1"/>
          </p:cNvPicPr>
          <p:nvPr/>
        </p:nvPicPr>
        <p:blipFill>
          <a:blip r:embed="rId3" cstate="print">
            <a:lum bright="9000" contrast="-3000"/>
          </a:blip>
          <a:stretch>
            <a:fillRect/>
          </a:stretch>
        </p:blipFill>
        <p:spPr>
          <a:xfrm>
            <a:off x="3143240" y="1878531"/>
            <a:ext cx="6000760" cy="3765048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000108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[ Insert Benefits of </a:t>
            </a:r>
            <a:r>
              <a:rPr lang="en-US" sz="36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Your Company </a:t>
            </a:r>
            <a:r>
              <a:rPr lang="en-US" sz="3600" b="1" dirty="0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]</a:t>
            </a:r>
            <a:endParaRPr lang="en-US" sz="3600" b="1" dirty="0">
              <a:solidFill>
                <a:srgbClr val="00B0F0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000240"/>
            <a:ext cx="657574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(EXAMPLES):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7-Day technical Support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Complimentary </a:t>
            </a:r>
            <a:r>
              <a:rPr lang="en-US" sz="2000" b="1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training </a:t>
            </a: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session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Low price for plans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Rollover text credits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contract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rgbClr val="41B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42910" y="5643578"/>
            <a:ext cx="7858180" cy="13747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[Customize to reflect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Company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’s Free Trial availability and sales phone number]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Georgia" pitchFamily="18" charset="0"/>
                <a:cs typeface="Calibri" pitchFamily="34" charset="0"/>
              </a:rPr>
              <a:t>Sign up NOW for a </a:t>
            </a:r>
            <a:r>
              <a:rPr lang="en-US" dirty="0" smtClean="0">
                <a:solidFill>
                  <a:srgbClr val="2E9CD2"/>
                </a:solidFill>
                <a:latin typeface="Georgia" pitchFamily="18" charset="0"/>
                <a:cs typeface="Calibri" pitchFamily="34" charset="0"/>
                <a:hlinkClick r:id="rId4"/>
              </a:rPr>
              <a:t>Free Trial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, or Call us today at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[phone number]</a:t>
            </a:r>
            <a:r>
              <a:rPr lang="en-US" b="1" dirty="0" smtClean="0">
                <a:latin typeface="Georgia" pitchFamily="18" charset="0"/>
                <a:cs typeface="Calibri" pitchFamily="34" charset="0"/>
              </a:rPr>
              <a:t>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to see why so many Restaurants choose us for all of their marketing needs!</a:t>
            </a:r>
            <a:endParaRPr lang="en-US" b="1" dirty="0">
              <a:latin typeface="Georgia" pitchFamily="18" charset="0"/>
              <a:cs typeface="Calibri" pitchFamily="34" charset="0"/>
            </a:endParaRPr>
          </a:p>
          <a:p>
            <a:pPr>
              <a:lnSpc>
                <a:spcPts val="2500"/>
              </a:lnSpc>
            </a:pP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BFE96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[Your Company]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can help you…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177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8272" y="2285992"/>
            <a:ext cx="4691050" cy="30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Attract first time diners</a:t>
            </a:r>
          </a:p>
          <a:p>
            <a:pPr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Bring in more repeat business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Make all hours peak hours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Minimize missed reservations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Automatically collect guest contact information</a:t>
            </a:r>
          </a:p>
          <a:p>
            <a:pPr marL="285750" indent="-285750">
              <a:buClr>
                <a:srgbClr val="90E1F4"/>
              </a:buClr>
              <a:buFontTx/>
              <a:buChar char="˃"/>
            </a:pP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90E1F4"/>
              </a:buClr>
              <a:buFontTx/>
              <a:buChar char="˃"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그림 7" descr="skyline.png"/>
          <p:cNvPicPr>
            <a:picLocks noChangeAspect="1"/>
          </p:cNvPicPr>
          <p:nvPr/>
        </p:nvPicPr>
        <p:blipFill>
          <a:blip r:embed="rId3" cstate="print">
            <a:lum bright="72000"/>
          </a:blip>
          <a:stretch>
            <a:fillRect/>
          </a:stretch>
        </p:blipFill>
        <p:spPr>
          <a:xfrm>
            <a:off x="0" y="4996730"/>
            <a:ext cx="9144000" cy="1861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0892" y="3571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그림 9" descr="restaur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295525"/>
            <a:ext cx="33337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2450" y="1071546"/>
            <a:ext cx="8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Georgia" pitchFamily="18" charset="0"/>
              </a:rPr>
              <a:t>Attract </a:t>
            </a:r>
            <a:r>
              <a:rPr lang="en-US" sz="3400" b="1" dirty="0">
                <a:solidFill>
                  <a:srgbClr val="BFE961"/>
                </a:solidFill>
                <a:latin typeface="Georgia" pitchFamily="18" charset="0"/>
              </a:rPr>
              <a:t>F</a:t>
            </a:r>
            <a:r>
              <a:rPr lang="en-US" sz="3400" b="1" dirty="0" smtClean="0">
                <a:solidFill>
                  <a:srgbClr val="BFE961"/>
                </a:solidFill>
                <a:latin typeface="Georgia" pitchFamily="18" charset="0"/>
              </a:rPr>
              <a:t>irst </a:t>
            </a:r>
            <a:r>
              <a:rPr lang="en-US" sz="3400" b="1" dirty="0">
                <a:solidFill>
                  <a:srgbClr val="BFE961"/>
                </a:solidFill>
                <a:latin typeface="Georgia" pitchFamily="18" charset="0"/>
              </a:rPr>
              <a:t>T</a:t>
            </a:r>
            <a:r>
              <a:rPr lang="en-US" sz="3400" b="1" dirty="0" smtClean="0">
                <a:solidFill>
                  <a:srgbClr val="BFE961"/>
                </a:solidFill>
                <a:latin typeface="Georgia" pitchFamily="18" charset="0"/>
              </a:rPr>
              <a:t>ime </a:t>
            </a:r>
            <a:r>
              <a:rPr lang="en-US" sz="3400" b="1" dirty="0">
                <a:solidFill>
                  <a:schemeClr val="bg1"/>
                </a:solidFill>
                <a:latin typeface="Georgia" pitchFamily="18" charset="0"/>
              </a:rPr>
              <a:t>D</a:t>
            </a:r>
            <a:r>
              <a:rPr lang="en-US" sz="3400" b="1" dirty="0" smtClean="0">
                <a:solidFill>
                  <a:schemeClr val="bg1"/>
                </a:solidFill>
                <a:latin typeface="Georgia" pitchFamily="18" charset="0"/>
              </a:rPr>
              <a:t>iners</a:t>
            </a:r>
            <a:endParaRPr lang="en-US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214950"/>
            <a:ext cx="239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Entice customers while collecting mobile numbers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2643182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8728" y="2786057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Text </a:t>
            </a:r>
            <a:r>
              <a:rPr lang="en-US" altLang="ko-KR" sz="11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TASTY</a:t>
            </a:r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en-US" altLang="ko-KR" sz="11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96362 </a:t>
            </a:r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to get </a:t>
            </a:r>
            <a:r>
              <a:rPr lang="en-US" altLang="ko-KR" sz="11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15% OFF</a:t>
            </a:r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 any appetizer or dessert today!</a:t>
            </a:r>
            <a:endParaRPr lang="ko-KR" altLang="en-US" sz="11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96048" y="3361474"/>
            <a:ext cx="2661836" cy="12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직사각형 19"/>
          <p:cNvSpPr/>
          <p:nvPr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357554" y="485776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12" y="485776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QR CODES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485776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7554" y="521495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Boost visibility with Facebook and Twitter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86512" y="5214950"/>
            <a:ext cx="2461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Direct guests to your online menu with one quick snap</a:t>
            </a: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8" name="그림 27" descr="mobilecoup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2786058"/>
            <a:ext cx="1244273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7154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sz="3600" b="1" dirty="0">
                <a:solidFill>
                  <a:srgbClr val="BFE961"/>
                </a:solidFill>
                <a:latin typeface="Georgia" pitchFamily="18" charset="0"/>
              </a:rPr>
              <a:t>R</a:t>
            </a:r>
            <a:r>
              <a:rPr lang="en-US" sz="3600" b="1" dirty="0" smtClean="0">
                <a:solidFill>
                  <a:srgbClr val="BFE961"/>
                </a:solidFill>
                <a:latin typeface="Georgia" pitchFamily="18" charset="0"/>
              </a:rPr>
              <a:t>epeat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Georgia" pitchFamily="18" charset="0"/>
              </a:rPr>
              <a:t>B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usiness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5072074"/>
            <a:ext cx="2736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EMAIL NEWSLETTERS</a:t>
            </a:r>
          </a:p>
          <a:p>
            <a:pPr marL="0" lvl="2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Spark enthusiasm with featured restaurant highlights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5074" y="5072074"/>
            <a:ext cx="2677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ECARDS</a:t>
            </a:r>
          </a:p>
          <a:p>
            <a:pPr marL="0" lvl="2" indent="-34290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Build relationships by sending promotional </a:t>
            </a:r>
            <a:r>
              <a:rPr lang="en-US" sz="1600" dirty="0" err="1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eCards</a:t>
            </a:r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 on special occasions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5072074"/>
            <a:ext cx="2428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COUPONS</a:t>
            </a:r>
          </a:p>
          <a:p>
            <a:pPr marL="0" lvl="1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Offer instantly redeemable deals to diners</a:t>
            </a:r>
            <a:endParaRPr lang="en-US" sz="16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그림 12" descr="mobilecoup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928934"/>
            <a:ext cx="1423035" cy="1800225"/>
          </a:xfrm>
          <a:prstGeom prst="rect">
            <a:avLst/>
          </a:prstGeom>
        </p:spPr>
      </p:pic>
      <p:pic>
        <p:nvPicPr>
          <p:cNvPr id="14" name="그림 13" descr="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2533" y="3000372"/>
            <a:ext cx="1227053" cy="1714512"/>
          </a:xfrm>
          <a:prstGeom prst="rect">
            <a:avLst/>
          </a:prstGeom>
        </p:spPr>
      </p:pic>
      <p:pic>
        <p:nvPicPr>
          <p:cNvPr id="12" name="그림 11" descr="ema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4745" y="2928934"/>
            <a:ext cx="1671635" cy="18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96752"/>
            <a:ext cx="819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Make All Hours</a:t>
            </a:r>
            <a:r>
              <a:rPr lang="en-US" altLang="ko-KR" sz="3600" b="1" dirty="0" smtClean="0">
                <a:solidFill>
                  <a:srgbClr val="BFE961"/>
                </a:solidFill>
                <a:latin typeface="Georgia" pitchFamily="18" charset="0"/>
              </a:rPr>
              <a:t> Peak 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Hours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28" y="5072074"/>
            <a:ext cx="334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MMS(Picture) Blast</a:t>
            </a:r>
          </a:p>
          <a:p>
            <a:pPr marL="0" lvl="2" indent="-34290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Send tantalizing pictures with MMS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5072074"/>
            <a:ext cx="3286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SMS TEXT BLAST</a:t>
            </a:r>
          </a:p>
          <a:p>
            <a:pPr marL="0" lvl="1" indent="-28575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Instantly alert diners of restaurant specials, new dishes, and discounts!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728" y="2643182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857356" y="2714621"/>
            <a:ext cx="121444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Our summer menu is back! </a:t>
            </a:r>
            <a:r>
              <a:rPr lang="en-US" altLang="ko-KR" sz="105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Come by and get a taste of our chef’s seasonal creations!</a:t>
            </a:r>
            <a:endParaRPr lang="ko-KR" altLang="en-US" sz="105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그림 19" descr="m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500306"/>
            <a:ext cx="1897700" cy="23792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1247" y="2798024"/>
            <a:ext cx="11250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Available for a limited time, our Pasta Bolognese! Come in and enjoy it today!</a:t>
            </a:r>
            <a:endParaRPr lang="ko-KR" altLang="en-US" sz="105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remin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714620"/>
            <a:ext cx="2714625" cy="2752725"/>
          </a:xfrm>
          <a:prstGeom prst="rect">
            <a:avLst/>
          </a:prstGeom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67544" y="1196752"/>
            <a:ext cx="7786688" cy="42862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BFE961"/>
                </a:solidFill>
                <a:latin typeface="Georgia" pitchFamily="18" charset="0"/>
              </a:rPr>
              <a:t>Minimize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 Missed Reservations</a:t>
            </a:r>
            <a:endParaRPr lang="en-US" sz="18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5159889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28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Appointment Text Reminder</a:t>
            </a:r>
          </a:p>
          <a:p>
            <a:pPr marL="0" lvl="1" indent="-285750"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Easily remind guests to show up and keep your tables filled!</a:t>
            </a:r>
          </a:p>
        </p:txBody>
      </p:sp>
      <p:sp>
        <p:nvSpPr>
          <p:cNvPr id="13" name="자유형 12"/>
          <p:cNvSpPr/>
          <p:nvPr/>
        </p:nvSpPr>
        <p:spPr>
          <a:xfrm>
            <a:off x="1857356" y="2857496"/>
            <a:ext cx="2286016" cy="2000264"/>
          </a:xfrm>
          <a:custGeom>
            <a:avLst/>
            <a:gdLst>
              <a:gd name="connsiteX0" fmla="*/ 0 w 2286016"/>
              <a:gd name="connsiteY0" fmla="*/ 0 h 1643074"/>
              <a:gd name="connsiteX1" fmla="*/ 381003 w 2286016"/>
              <a:gd name="connsiteY1" fmla="*/ 0 h 1643074"/>
              <a:gd name="connsiteX2" fmla="*/ 381003 w 2286016"/>
              <a:gd name="connsiteY2" fmla="*/ 0 h 1643074"/>
              <a:gd name="connsiteX3" fmla="*/ 952507 w 2286016"/>
              <a:gd name="connsiteY3" fmla="*/ 0 h 1643074"/>
              <a:gd name="connsiteX4" fmla="*/ 2286016 w 2286016"/>
              <a:gd name="connsiteY4" fmla="*/ 0 h 1643074"/>
              <a:gd name="connsiteX5" fmla="*/ 2286016 w 2286016"/>
              <a:gd name="connsiteY5" fmla="*/ 958460 h 1643074"/>
              <a:gd name="connsiteX6" fmla="*/ 2286016 w 2286016"/>
              <a:gd name="connsiteY6" fmla="*/ 958460 h 1643074"/>
              <a:gd name="connsiteX7" fmla="*/ 2286016 w 2286016"/>
              <a:gd name="connsiteY7" fmla="*/ 1369228 h 1643074"/>
              <a:gd name="connsiteX8" fmla="*/ 2286016 w 2286016"/>
              <a:gd name="connsiteY8" fmla="*/ 1643074 h 1643074"/>
              <a:gd name="connsiteX9" fmla="*/ 952507 w 2286016"/>
              <a:gd name="connsiteY9" fmla="*/ 1643074 h 1643074"/>
              <a:gd name="connsiteX10" fmla="*/ 666762 w 2286016"/>
              <a:gd name="connsiteY10" fmla="*/ 1848458 h 1643074"/>
              <a:gd name="connsiteX11" fmla="*/ 381003 w 2286016"/>
              <a:gd name="connsiteY11" fmla="*/ 1643074 h 1643074"/>
              <a:gd name="connsiteX12" fmla="*/ 0 w 2286016"/>
              <a:gd name="connsiteY12" fmla="*/ 1643074 h 1643074"/>
              <a:gd name="connsiteX13" fmla="*/ 0 w 2286016"/>
              <a:gd name="connsiteY13" fmla="*/ 1369228 h 1643074"/>
              <a:gd name="connsiteX14" fmla="*/ 0 w 2286016"/>
              <a:gd name="connsiteY14" fmla="*/ 958460 h 1643074"/>
              <a:gd name="connsiteX15" fmla="*/ 0 w 2286016"/>
              <a:gd name="connsiteY15" fmla="*/ 958460 h 1643074"/>
              <a:gd name="connsiteX16" fmla="*/ 0 w 2286016"/>
              <a:gd name="connsiteY16" fmla="*/ 0 h 1643074"/>
              <a:gd name="connsiteX0" fmla="*/ 0 w 2286016"/>
              <a:gd name="connsiteY0" fmla="*/ 0 h 2071702"/>
              <a:gd name="connsiteX1" fmla="*/ 381003 w 2286016"/>
              <a:gd name="connsiteY1" fmla="*/ 0 h 2071702"/>
              <a:gd name="connsiteX2" fmla="*/ 381003 w 2286016"/>
              <a:gd name="connsiteY2" fmla="*/ 0 h 2071702"/>
              <a:gd name="connsiteX3" fmla="*/ 952507 w 2286016"/>
              <a:gd name="connsiteY3" fmla="*/ 0 h 2071702"/>
              <a:gd name="connsiteX4" fmla="*/ 2286016 w 2286016"/>
              <a:gd name="connsiteY4" fmla="*/ 0 h 2071702"/>
              <a:gd name="connsiteX5" fmla="*/ 2286016 w 2286016"/>
              <a:gd name="connsiteY5" fmla="*/ 958460 h 2071702"/>
              <a:gd name="connsiteX6" fmla="*/ 2286016 w 2286016"/>
              <a:gd name="connsiteY6" fmla="*/ 958460 h 2071702"/>
              <a:gd name="connsiteX7" fmla="*/ 2286016 w 2286016"/>
              <a:gd name="connsiteY7" fmla="*/ 1369228 h 2071702"/>
              <a:gd name="connsiteX8" fmla="*/ 2286016 w 2286016"/>
              <a:gd name="connsiteY8" fmla="*/ 1643074 h 2071702"/>
              <a:gd name="connsiteX9" fmla="*/ 952507 w 2286016"/>
              <a:gd name="connsiteY9" fmla="*/ 1643074 h 2071702"/>
              <a:gd name="connsiteX10" fmla="*/ 642942 w 2286016"/>
              <a:gd name="connsiteY10" fmla="*/ 2071702 h 2071702"/>
              <a:gd name="connsiteX11" fmla="*/ 381003 w 2286016"/>
              <a:gd name="connsiteY11" fmla="*/ 1643074 h 2071702"/>
              <a:gd name="connsiteX12" fmla="*/ 0 w 2286016"/>
              <a:gd name="connsiteY12" fmla="*/ 1643074 h 2071702"/>
              <a:gd name="connsiteX13" fmla="*/ 0 w 2286016"/>
              <a:gd name="connsiteY13" fmla="*/ 1369228 h 2071702"/>
              <a:gd name="connsiteX14" fmla="*/ 0 w 2286016"/>
              <a:gd name="connsiteY14" fmla="*/ 958460 h 2071702"/>
              <a:gd name="connsiteX15" fmla="*/ 0 w 2286016"/>
              <a:gd name="connsiteY15" fmla="*/ 958460 h 2071702"/>
              <a:gd name="connsiteX16" fmla="*/ 0 w 2286016"/>
              <a:gd name="connsiteY16" fmla="*/ 0 h 2071702"/>
              <a:gd name="connsiteX0" fmla="*/ 0 w 2286016"/>
              <a:gd name="connsiteY0" fmla="*/ 0 h 2071702"/>
              <a:gd name="connsiteX1" fmla="*/ 381003 w 2286016"/>
              <a:gd name="connsiteY1" fmla="*/ 0 h 2071702"/>
              <a:gd name="connsiteX2" fmla="*/ 381003 w 2286016"/>
              <a:gd name="connsiteY2" fmla="*/ 0 h 2071702"/>
              <a:gd name="connsiteX3" fmla="*/ 952507 w 2286016"/>
              <a:gd name="connsiteY3" fmla="*/ 0 h 2071702"/>
              <a:gd name="connsiteX4" fmla="*/ 2286016 w 2286016"/>
              <a:gd name="connsiteY4" fmla="*/ 0 h 2071702"/>
              <a:gd name="connsiteX5" fmla="*/ 2286016 w 2286016"/>
              <a:gd name="connsiteY5" fmla="*/ 958460 h 2071702"/>
              <a:gd name="connsiteX6" fmla="*/ 2286016 w 2286016"/>
              <a:gd name="connsiteY6" fmla="*/ 958460 h 2071702"/>
              <a:gd name="connsiteX7" fmla="*/ 2286016 w 2286016"/>
              <a:gd name="connsiteY7" fmla="*/ 1369228 h 2071702"/>
              <a:gd name="connsiteX8" fmla="*/ 2286016 w 2286016"/>
              <a:gd name="connsiteY8" fmla="*/ 1643074 h 2071702"/>
              <a:gd name="connsiteX9" fmla="*/ 1785950 w 2286016"/>
              <a:gd name="connsiteY9" fmla="*/ 1643074 h 2071702"/>
              <a:gd name="connsiteX10" fmla="*/ 642942 w 2286016"/>
              <a:gd name="connsiteY10" fmla="*/ 2071702 h 2071702"/>
              <a:gd name="connsiteX11" fmla="*/ 381003 w 2286016"/>
              <a:gd name="connsiteY11" fmla="*/ 1643074 h 2071702"/>
              <a:gd name="connsiteX12" fmla="*/ 0 w 2286016"/>
              <a:gd name="connsiteY12" fmla="*/ 1643074 h 2071702"/>
              <a:gd name="connsiteX13" fmla="*/ 0 w 2286016"/>
              <a:gd name="connsiteY13" fmla="*/ 1369228 h 2071702"/>
              <a:gd name="connsiteX14" fmla="*/ 0 w 2286016"/>
              <a:gd name="connsiteY14" fmla="*/ 958460 h 2071702"/>
              <a:gd name="connsiteX15" fmla="*/ 0 w 2286016"/>
              <a:gd name="connsiteY15" fmla="*/ 958460 h 2071702"/>
              <a:gd name="connsiteX16" fmla="*/ 0 w 2286016"/>
              <a:gd name="connsiteY16" fmla="*/ 0 h 2071702"/>
              <a:gd name="connsiteX0" fmla="*/ 0 w 2286016"/>
              <a:gd name="connsiteY0" fmla="*/ 0 h 2071702"/>
              <a:gd name="connsiteX1" fmla="*/ 381003 w 2286016"/>
              <a:gd name="connsiteY1" fmla="*/ 0 h 2071702"/>
              <a:gd name="connsiteX2" fmla="*/ 381003 w 2286016"/>
              <a:gd name="connsiteY2" fmla="*/ 0 h 2071702"/>
              <a:gd name="connsiteX3" fmla="*/ 952507 w 2286016"/>
              <a:gd name="connsiteY3" fmla="*/ 0 h 2071702"/>
              <a:gd name="connsiteX4" fmla="*/ 2286016 w 2286016"/>
              <a:gd name="connsiteY4" fmla="*/ 0 h 2071702"/>
              <a:gd name="connsiteX5" fmla="*/ 2286016 w 2286016"/>
              <a:gd name="connsiteY5" fmla="*/ 958460 h 2071702"/>
              <a:gd name="connsiteX6" fmla="*/ 2286016 w 2286016"/>
              <a:gd name="connsiteY6" fmla="*/ 958460 h 2071702"/>
              <a:gd name="connsiteX7" fmla="*/ 2286016 w 2286016"/>
              <a:gd name="connsiteY7" fmla="*/ 1369228 h 2071702"/>
              <a:gd name="connsiteX8" fmla="*/ 2286016 w 2286016"/>
              <a:gd name="connsiteY8" fmla="*/ 1643074 h 2071702"/>
              <a:gd name="connsiteX9" fmla="*/ 1785950 w 2286016"/>
              <a:gd name="connsiteY9" fmla="*/ 1643074 h 2071702"/>
              <a:gd name="connsiteX10" fmla="*/ 642942 w 2286016"/>
              <a:gd name="connsiteY10" fmla="*/ 2071702 h 2071702"/>
              <a:gd name="connsiteX11" fmla="*/ 1214446 w 2286016"/>
              <a:gd name="connsiteY11" fmla="*/ 1643074 h 2071702"/>
              <a:gd name="connsiteX12" fmla="*/ 0 w 2286016"/>
              <a:gd name="connsiteY12" fmla="*/ 1643074 h 2071702"/>
              <a:gd name="connsiteX13" fmla="*/ 0 w 2286016"/>
              <a:gd name="connsiteY13" fmla="*/ 1369228 h 2071702"/>
              <a:gd name="connsiteX14" fmla="*/ 0 w 2286016"/>
              <a:gd name="connsiteY14" fmla="*/ 958460 h 2071702"/>
              <a:gd name="connsiteX15" fmla="*/ 0 w 2286016"/>
              <a:gd name="connsiteY15" fmla="*/ 958460 h 2071702"/>
              <a:gd name="connsiteX16" fmla="*/ 0 w 2286016"/>
              <a:gd name="connsiteY16" fmla="*/ 0 h 2071702"/>
              <a:gd name="connsiteX0" fmla="*/ 0 w 2286016"/>
              <a:gd name="connsiteY0" fmla="*/ 0 h 2000264"/>
              <a:gd name="connsiteX1" fmla="*/ 381003 w 2286016"/>
              <a:gd name="connsiteY1" fmla="*/ 0 h 2000264"/>
              <a:gd name="connsiteX2" fmla="*/ 381003 w 2286016"/>
              <a:gd name="connsiteY2" fmla="*/ 0 h 2000264"/>
              <a:gd name="connsiteX3" fmla="*/ 952507 w 2286016"/>
              <a:gd name="connsiteY3" fmla="*/ 0 h 2000264"/>
              <a:gd name="connsiteX4" fmla="*/ 2286016 w 2286016"/>
              <a:gd name="connsiteY4" fmla="*/ 0 h 2000264"/>
              <a:gd name="connsiteX5" fmla="*/ 2286016 w 2286016"/>
              <a:gd name="connsiteY5" fmla="*/ 958460 h 2000264"/>
              <a:gd name="connsiteX6" fmla="*/ 2286016 w 2286016"/>
              <a:gd name="connsiteY6" fmla="*/ 958460 h 2000264"/>
              <a:gd name="connsiteX7" fmla="*/ 2286016 w 2286016"/>
              <a:gd name="connsiteY7" fmla="*/ 1369228 h 2000264"/>
              <a:gd name="connsiteX8" fmla="*/ 2286016 w 2286016"/>
              <a:gd name="connsiteY8" fmla="*/ 1643074 h 2000264"/>
              <a:gd name="connsiteX9" fmla="*/ 1785950 w 2286016"/>
              <a:gd name="connsiteY9" fmla="*/ 1643074 h 2000264"/>
              <a:gd name="connsiteX10" fmla="*/ 2143140 w 2286016"/>
              <a:gd name="connsiteY10" fmla="*/ 2000264 h 2000264"/>
              <a:gd name="connsiteX11" fmla="*/ 1214446 w 2286016"/>
              <a:gd name="connsiteY11" fmla="*/ 1643074 h 2000264"/>
              <a:gd name="connsiteX12" fmla="*/ 0 w 2286016"/>
              <a:gd name="connsiteY12" fmla="*/ 1643074 h 2000264"/>
              <a:gd name="connsiteX13" fmla="*/ 0 w 2286016"/>
              <a:gd name="connsiteY13" fmla="*/ 1369228 h 2000264"/>
              <a:gd name="connsiteX14" fmla="*/ 0 w 2286016"/>
              <a:gd name="connsiteY14" fmla="*/ 958460 h 2000264"/>
              <a:gd name="connsiteX15" fmla="*/ 0 w 2286016"/>
              <a:gd name="connsiteY15" fmla="*/ 958460 h 2000264"/>
              <a:gd name="connsiteX16" fmla="*/ 0 w 2286016"/>
              <a:gd name="connsiteY16" fmla="*/ 0 h 2000264"/>
              <a:gd name="connsiteX0" fmla="*/ 0 w 2286016"/>
              <a:gd name="connsiteY0" fmla="*/ 0 h 2000264"/>
              <a:gd name="connsiteX1" fmla="*/ 381003 w 2286016"/>
              <a:gd name="connsiteY1" fmla="*/ 0 h 2000264"/>
              <a:gd name="connsiteX2" fmla="*/ 381003 w 2286016"/>
              <a:gd name="connsiteY2" fmla="*/ 0 h 2000264"/>
              <a:gd name="connsiteX3" fmla="*/ 952507 w 2286016"/>
              <a:gd name="connsiteY3" fmla="*/ 0 h 2000264"/>
              <a:gd name="connsiteX4" fmla="*/ 2286016 w 2286016"/>
              <a:gd name="connsiteY4" fmla="*/ 0 h 2000264"/>
              <a:gd name="connsiteX5" fmla="*/ 2286016 w 2286016"/>
              <a:gd name="connsiteY5" fmla="*/ 958460 h 2000264"/>
              <a:gd name="connsiteX6" fmla="*/ 2286016 w 2286016"/>
              <a:gd name="connsiteY6" fmla="*/ 958460 h 2000264"/>
              <a:gd name="connsiteX7" fmla="*/ 2286016 w 2286016"/>
              <a:gd name="connsiteY7" fmla="*/ 1369228 h 2000264"/>
              <a:gd name="connsiteX8" fmla="*/ 2286016 w 2286016"/>
              <a:gd name="connsiteY8" fmla="*/ 1643074 h 2000264"/>
              <a:gd name="connsiteX9" fmla="*/ 1785950 w 2286016"/>
              <a:gd name="connsiteY9" fmla="*/ 1643074 h 2000264"/>
              <a:gd name="connsiteX10" fmla="*/ 2000264 w 2286016"/>
              <a:gd name="connsiteY10" fmla="*/ 2000264 h 2000264"/>
              <a:gd name="connsiteX11" fmla="*/ 1214446 w 2286016"/>
              <a:gd name="connsiteY11" fmla="*/ 1643074 h 2000264"/>
              <a:gd name="connsiteX12" fmla="*/ 0 w 2286016"/>
              <a:gd name="connsiteY12" fmla="*/ 1643074 h 2000264"/>
              <a:gd name="connsiteX13" fmla="*/ 0 w 2286016"/>
              <a:gd name="connsiteY13" fmla="*/ 1369228 h 2000264"/>
              <a:gd name="connsiteX14" fmla="*/ 0 w 2286016"/>
              <a:gd name="connsiteY14" fmla="*/ 958460 h 2000264"/>
              <a:gd name="connsiteX15" fmla="*/ 0 w 2286016"/>
              <a:gd name="connsiteY15" fmla="*/ 958460 h 2000264"/>
              <a:gd name="connsiteX16" fmla="*/ 0 w 2286016"/>
              <a:gd name="connsiteY16" fmla="*/ 0 h 200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6016" h="2000264">
                <a:moveTo>
                  <a:pt x="0" y="0"/>
                </a:moveTo>
                <a:lnTo>
                  <a:pt x="381003" y="0"/>
                </a:lnTo>
                <a:lnTo>
                  <a:pt x="381003" y="0"/>
                </a:lnTo>
                <a:lnTo>
                  <a:pt x="952507" y="0"/>
                </a:lnTo>
                <a:lnTo>
                  <a:pt x="2286016" y="0"/>
                </a:lnTo>
                <a:lnTo>
                  <a:pt x="2286016" y="958460"/>
                </a:lnTo>
                <a:lnTo>
                  <a:pt x="2286016" y="958460"/>
                </a:lnTo>
                <a:lnTo>
                  <a:pt x="2286016" y="1369228"/>
                </a:lnTo>
                <a:lnTo>
                  <a:pt x="2286016" y="1643074"/>
                </a:lnTo>
                <a:lnTo>
                  <a:pt x="1785950" y="1643074"/>
                </a:lnTo>
                <a:lnTo>
                  <a:pt x="2000264" y="2000264"/>
                </a:lnTo>
                <a:lnTo>
                  <a:pt x="1214446" y="1643074"/>
                </a:lnTo>
                <a:lnTo>
                  <a:pt x="0" y="1643074"/>
                </a:lnTo>
                <a:lnTo>
                  <a:pt x="0" y="1369228"/>
                </a:lnTo>
                <a:lnTo>
                  <a:pt x="0" y="958460"/>
                </a:lnTo>
                <a:lnTo>
                  <a:pt x="0" y="958460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  <a:ln>
            <a:solidFill>
              <a:srgbClr val="2E9CD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000232" y="2996704"/>
            <a:ext cx="2000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defRPr/>
            </a:pPr>
            <a:r>
              <a:rPr lang="en-US" altLang="ko-KR" sz="1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Hi Peter, you have a reservation tonight at 7:00pm for a party of 2. Please give us a ring for any rescheduling or cancellation. See you soon!</a:t>
            </a:r>
          </a:p>
        </p:txBody>
      </p:sp>
    </p:spTree>
    <p:extLst>
      <p:ext uri="{BB962C8B-B14F-4D97-AF65-F5344CB8AC3E}">
        <p14:creationId xmlns:p14="http://schemas.microsoft.com/office/powerpoint/2010/main" val="2231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6004" y="1196752"/>
            <a:ext cx="8001009" cy="4286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Automatically </a:t>
            </a:r>
            <a:r>
              <a:rPr lang="en-US" altLang="ko-KR" sz="3600" b="1" dirty="0" smtClean="0">
                <a:solidFill>
                  <a:srgbClr val="BFE961"/>
                </a:solidFill>
                <a:latin typeface="Georgia" pitchFamily="18" charset="0"/>
              </a:rPr>
              <a:t>Collect</a:t>
            </a:r>
            <a:r>
              <a:rPr lang="en-US" altLang="ko-KR" sz="36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Contacts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3286116" y="4786322"/>
            <a:ext cx="2428892" cy="1357322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/>
          <a:p>
            <a:pPr marL="0">
              <a:lnSpc>
                <a:spcPts val="2000"/>
              </a:lnSpc>
              <a:buClrTx/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ONLINE SIGN-UP PAGE</a:t>
            </a:r>
            <a:r>
              <a:rPr lang="en-US" sz="2000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(OSPS)</a:t>
            </a:r>
          </a:p>
          <a:p>
            <a:pPr marL="0" lvl="1">
              <a:buClrTx/>
            </a:pPr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Customizable forms for customer subscriptions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5"/>
          </p:nvPr>
        </p:nvSpPr>
        <p:spPr>
          <a:xfrm>
            <a:off x="6143636" y="4714884"/>
            <a:ext cx="2500330" cy="1357312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FACEBOOK WIDGETS</a:t>
            </a:r>
          </a:p>
          <a:p>
            <a:pPr marL="0" lvl="1">
              <a:buClrTx/>
            </a:pPr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Anyone can sign up for news and promotions right on your Facebook Page</a:t>
            </a:r>
            <a:endParaRPr lang="en-US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Tx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786322"/>
            <a:ext cx="221457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KEYWORDS &amp; SHORT CODE</a:t>
            </a:r>
          </a:p>
          <a:p>
            <a:pPr marL="0" lvl="1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Fast and easy way to capture mobile numbers</a:t>
            </a:r>
            <a:endParaRPr lang="en-US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11" name="그림 10" descr="keyw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789" y="2928934"/>
            <a:ext cx="1689142" cy="1643074"/>
          </a:xfrm>
          <a:prstGeom prst="rect">
            <a:avLst/>
          </a:prstGeom>
        </p:spPr>
      </p:pic>
      <p:sp>
        <p:nvSpPr>
          <p:cNvPr id="12" name="TextBox 20"/>
          <p:cNvSpPr txBox="1"/>
          <p:nvPr/>
        </p:nvSpPr>
        <p:spPr>
          <a:xfrm rot="419422">
            <a:off x="1111745" y="3252877"/>
            <a:ext cx="12192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ko-KR" sz="16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FUSION </a:t>
            </a:r>
            <a:r>
              <a:rPr lang="en-US" altLang="ko-KR" sz="12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en-US" altLang="ko-KR" sz="1600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96362</a:t>
            </a:r>
            <a:r>
              <a:rPr lang="en-US" altLang="ko-KR" sz="16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ko-KR" altLang="en-US" sz="1600" b="1" dirty="0">
              <a:solidFill>
                <a:srgbClr val="2E9CD2"/>
              </a:solidFill>
            </a:endParaRPr>
          </a:p>
        </p:txBody>
      </p:sp>
      <p:sp>
        <p:nvSpPr>
          <p:cNvPr id="13" name="TextBox 22"/>
          <p:cNvSpPr txBox="1"/>
          <p:nvPr/>
        </p:nvSpPr>
        <p:spPr>
          <a:xfrm rot="422378">
            <a:off x="1019707" y="3662129"/>
            <a:ext cx="10668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9pPr>
          </a:lstStyle>
          <a:p>
            <a:pPr marL="0" lvl="1"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and join our VIP list</a:t>
            </a:r>
          </a:p>
        </p:txBody>
      </p:sp>
      <p:pic>
        <p:nvPicPr>
          <p:cNvPr id="14" name="그림 13" descr="onlinesign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857496"/>
            <a:ext cx="1706406" cy="1706406"/>
          </a:xfrm>
          <a:prstGeom prst="rect">
            <a:avLst/>
          </a:prstGeom>
        </p:spPr>
      </p:pic>
      <p:pic>
        <p:nvPicPr>
          <p:cNvPr id="15" name="그림 14" descr="facebookwidg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723470"/>
            <a:ext cx="1647829" cy="18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314" y="1071546"/>
            <a:ext cx="819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Gain </a:t>
            </a:r>
            <a:r>
              <a:rPr lang="en-US" altLang="ko-KR" sz="3600" b="1" dirty="0" smtClean="0">
                <a:solidFill>
                  <a:srgbClr val="BFE961"/>
                </a:solidFill>
                <a:latin typeface="Georgia" pitchFamily="18" charset="0"/>
              </a:rPr>
              <a:t>Valuable 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Feedback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072074"/>
            <a:ext cx="3286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MUTI-CHANNEL VOTING</a:t>
            </a:r>
          </a:p>
          <a:p>
            <a:pPr marL="0" lvl="1" indent="-28575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Identify customer favorites through Facebook and mobile text!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06" y="2750004"/>
            <a:ext cx="2544179" cy="22216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76056" y="5065521"/>
            <a:ext cx="29557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TWO-WAY TEXTING</a:t>
            </a:r>
          </a:p>
          <a:p>
            <a:pPr marL="0" lvl="2" indent="-34290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Open up communication to improve service and experience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09023" y="2571838"/>
            <a:ext cx="1633225" cy="24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78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954929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494949"/>
                </a:solidFill>
                <a:latin typeface="Georgia" pitchFamily="18" charset="0"/>
              </a:rPr>
              <a:t>Why </a:t>
            </a:r>
            <a:r>
              <a:rPr lang="en-US" sz="4600" b="1" dirty="0" smtClean="0">
                <a:solidFill>
                  <a:srgbClr val="00B0F0"/>
                </a:solidFill>
                <a:latin typeface="Georgia" pitchFamily="18" charset="0"/>
              </a:rPr>
              <a:t>[Your Company]?</a:t>
            </a:r>
            <a:endParaRPr lang="en-US" sz="46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931482"/>
            <a:ext cx="74676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/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Mobile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Text, Email, </a:t>
            </a:r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Voice, Chat,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and Social Media</a:t>
            </a:r>
            <a:r>
              <a:rPr lang="en-US" sz="2000" dirty="0">
                <a:solidFill>
                  <a:srgbClr val="2E9CD2"/>
                </a:solidFill>
                <a:latin typeface="Georgia" pitchFamily="18" charset="0"/>
              </a:rPr>
              <a:t> </a:t>
            </a:r>
            <a:endParaRPr lang="en-US" sz="2000" dirty="0" smtClean="0">
              <a:solidFill>
                <a:srgbClr val="2E9CD2"/>
              </a:solidFill>
              <a:latin typeface="Georgia" pitchFamily="18" charset="0"/>
            </a:endParaRPr>
          </a:p>
          <a:p>
            <a:pPr indent="-285750" algn="ctr"/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– </a:t>
            </a:r>
            <a:r>
              <a:rPr lang="en-US" sz="2000" dirty="0">
                <a:solidFill>
                  <a:srgbClr val="494949"/>
                </a:solidFill>
                <a:latin typeface="Georgia" pitchFamily="18" charset="0"/>
              </a:rPr>
              <a:t>on a SINGLE platform for one low </a:t>
            </a:r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price</a:t>
            </a: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dirty="0">
              <a:solidFill>
                <a:srgbClr val="494949"/>
              </a:solidFill>
              <a:latin typeface="Georgia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5 channels cover more customers than email or texting </a:t>
            </a: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alone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need to learn multiple software or pay multiple bills</a:t>
            </a: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Latest digital technologies to keep tables filled and customers happy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rgbClr val="494949"/>
              </a:solidFill>
              <a:latin typeface="Georgia" pitchFamily="18" charset="0"/>
            </a:endParaRPr>
          </a:p>
        </p:txBody>
      </p:sp>
      <p:pic>
        <p:nvPicPr>
          <p:cNvPr id="9" name="그림 8" descr="tools_ill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564904"/>
            <a:ext cx="6862754" cy="1659038"/>
          </a:xfrm>
          <a:prstGeom prst="rect">
            <a:avLst/>
          </a:prstGeom>
        </p:spPr>
      </p:pic>
      <p:sp>
        <p:nvSpPr>
          <p:cNvPr id="1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</p:spPr>
        <p:txBody>
          <a:bodyPr/>
          <a:lstStyle/>
          <a:p>
            <a:fld id="{857F003C-EC8E-4070-A6DF-CF1B25E2BC4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>
          <a:defRPr sz="2000" b="1" dirty="0" smtClean="0">
            <a:solidFill>
              <a:schemeClr val="bg1">
                <a:lumMod val="85000"/>
              </a:schemeClr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8763</TotalTime>
  <Words>923</Words>
  <Application>Microsoft Office PowerPoint</Application>
  <PresentationFormat>On-screen Show (4:3)</PresentationFormat>
  <Paragraphs>148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PowerPoint Presentation</vt:lpstr>
      <vt:lpstr>[Your Company] can help you…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Industry</dc:title>
  <dc:creator>docircle</dc:creator>
  <cp:lastModifiedBy>Trumpia-SarahChung</cp:lastModifiedBy>
  <cp:revision>463</cp:revision>
  <dcterms:created xsi:type="dcterms:W3CDTF">2012-02-13T19:40:25Z</dcterms:created>
  <dcterms:modified xsi:type="dcterms:W3CDTF">2012-12-04T22:28:32Z</dcterms:modified>
</cp:coreProperties>
</file>