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8" r:id="rId4"/>
    <p:sldId id="267" r:id="rId5"/>
    <p:sldId id="269" r:id="rId6"/>
    <p:sldId id="264" r:id="rId7"/>
    <p:sldId id="263" r:id="rId8"/>
    <p:sldId id="26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2E9CD2"/>
    <a:srgbClr val="23A5FD"/>
    <a:srgbClr val="F9F9F9"/>
    <a:srgbClr val="BFE961"/>
    <a:srgbClr val="41B1FD"/>
    <a:srgbClr val="21C5FF"/>
    <a:srgbClr val="2F2F2F"/>
    <a:srgbClr val="E4E4E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73277" autoAdjust="0"/>
  </p:normalViewPr>
  <p:slideViewPr>
    <p:cSldViewPr>
      <p:cViewPr>
        <p:scale>
          <a:sx n="75" d="100"/>
          <a:sy n="75" d="100"/>
        </p:scale>
        <p:origin x="-266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 w="15875">
              <a:solidFill>
                <a:srgbClr val="23A5FD"/>
              </a:solidFill>
            </a:ln>
          </c:spPr>
          <c:cat>
            <c:numRef>
              <c:f>Sheet1!$A$2:$A$6</c:f>
              <c:numCache>
                <c:formatCode>yyyy/mm/dd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noFill/>
            <a:ln w="15875">
              <a:solidFill>
                <a:schemeClr val="tx2"/>
              </a:solidFill>
            </a:ln>
          </c:spPr>
          <c:cat>
            <c:numRef>
              <c:f>Sheet1!$A$2:$A$6</c:f>
              <c:numCache>
                <c:formatCode>yyyy/mm/dd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30464"/>
        <c:axId val="85276288"/>
      </c:areaChart>
      <c:dateAx>
        <c:axId val="111230464"/>
        <c:scaling>
          <c:orientation val="minMax"/>
        </c:scaling>
        <c:delete val="1"/>
        <c:axPos val="b"/>
        <c:numFmt formatCode="yyyy/mm/dd" sourceLinked="1"/>
        <c:majorTickMark val="none"/>
        <c:minorTickMark val="none"/>
        <c:tickLblPos val="none"/>
        <c:crossAx val="85276288"/>
        <c:crosses val="autoZero"/>
        <c:auto val="1"/>
        <c:lblOffset val="100"/>
        <c:baseTimeUnit val="months"/>
      </c:dateAx>
      <c:valAx>
        <c:axId val="852762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rgbClr val="FFFFFF">
                  <a:lumMod val="7500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one"/>
        <c:crossAx val="111230464"/>
        <c:crosses val="autoZero"/>
        <c:crossBetween val="midCat"/>
      </c:valAx>
    </c:plotArea>
    <c:plotVisOnly val="1"/>
    <c:dispBlanksAs val="zero"/>
    <c:showDLblsOverMax val="0"/>
  </c:chart>
  <c:spPr>
    <a:solidFill>
      <a:schemeClr val="bg1"/>
    </a:solidFill>
    <a:ln cmpd="sng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2012-09-20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80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Mobile Keywords and Short Code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Display your keywords and short code in local areas to allow interested community members to get more information about church services and events!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/>
              <a:t>Display</a:t>
            </a:r>
            <a:r>
              <a:rPr lang="en-US" altLang="ko-KR" sz="1600" baseline="0" dirty="0" smtClean="0"/>
              <a:t> </a:t>
            </a:r>
            <a:r>
              <a:rPr lang="en-US" altLang="ko-KR" sz="1600" b="0" baseline="0" dirty="0" smtClean="0"/>
              <a:t>mobile keywords </a:t>
            </a:r>
            <a:r>
              <a:rPr lang="en-US" altLang="ko-KR" sz="1600" baseline="0" dirty="0" smtClean="0"/>
              <a:t>on bulletin boards, handouts, programs, and even in email communications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Looking for a place of worship? Text the word “PRAISE” to 96362.</a:t>
            </a:r>
          </a:p>
          <a:p>
            <a:endParaRPr lang="en-US" altLang="ko-KR" sz="1600" dirty="0" smtClean="0"/>
          </a:p>
          <a:p>
            <a:r>
              <a:rPr lang="en-US" altLang="ko-KR" sz="1600" b="1" dirty="0" smtClean="0"/>
              <a:t>Social Media</a:t>
            </a:r>
            <a:r>
              <a:rPr lang="en-US" altLang="ko-KR" sz="1600" b="1" baseline="0" dirty="0" smtClean="0"/>
              <a:t> Postings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aseline="0" dirty="0" smtClean="0"/>
              <a:t>Update your Facebook and Twitter posts with interesting content often to create exposure; which will lead to word of mouth referrals and boost membership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b="1" dirty="0" smtClean="0"/>
              <a:t>OSPs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Worshipers can also register to</a:t>
            </a:r>
            <a: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  <a:t> become a member of your place of worship providing 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contact information like their full name, email, and screen names</a:t>
            </a: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Text reminders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Remind members of upcoming charities, banquets, community service events, and last-minute gatherings to boost attendance!</a:t>
            </a:r>
            <a:endParaRPr lang="en-US" altLang="ko-KR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You can send reminders hours, days, or even weeks in advance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Ex. “Don’t forget to join us for our weekly youth praise night, Saturday at 7:30 pm! See you there!”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Mobile </a:t>
            </a:r>
            <a:r>
              <a:rPr lang="en-US" altLang="ko-KR" b="1" dirty="0" err="1" smtClean="0"/>
              <a:t>eCards</a:t>
            </a:r>
            <a:endParaRPr lang="en-US" altLang="ko-KR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dirty="0" smtClean="0"/>
              <a:t>Send an </a:t>
            </a:r>
            <a:r>
              <a:rPr lang="en-US" altLang="ko-KR" dirty="0" err="1" smtClean="0"/>
              <a:t>eCards</a:t>
            </a:r>
            <a:r>
              <a:rPr lang="en-US" altLang="ko-KR" dirty="0" smtClean="0"/>
              <a:t> to members informing them of upcoming services, events, or gatherings.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b="1" dirty="0" smtClean="0"/>
              <a:t>Email Newsletters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Intrigue members with a sneak preview of this week’s enlightening service in a weekly e-mail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b="1" dirty="0" smtClean="0"/>
              <a:t>MMS Messages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Send members pictures and videos of recent gatherings and fellowship nights to encourage them to participate in future 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="0" dirty="0" smtClean="0"/>
              <a:t>Ex</a:t>
            </a:r>
            <a:r>
              <a:rPr lang="en-US" altLang="ko-KR" b="0" baseline="0" dirty="0" smtClean="0"/>
              <a:t>. “Don’t miss out on all the fun at our next charity carnival!” + picture</a:t>
            </a:r>
            <a:endParaRPr lang="en-US" altLang="ko-KR" b="0" dirty="0" smtClean="0"/>
          </a:p>
          <a:p>
            <a:pPr marL="0" indent="0">
              <a:buFont typeface="Arial" pitchFamily="34" charset="0"/>
              <a:buNone/>
            </a:pPr>
            <a:endParaRPr lang="en-US" altLang="ko-K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SMS Texts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Increase</a:t>
            </a:r>
            <a: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participants by immediately alerting members about important announcements, event or meeting changes, and congregation updates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“Hello everyone! All</a:t>
            </a:r>
            <a: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  <a:t> youth camp counselors will be meeting tonight at 7PM instead of 6PM. See you soon!"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Text-to-Screen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Engage members and encourage participation at live events by having members text in song requests, prayers, questions and comments to a public display screen!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Mobile</a:t>
            </a:r>
            <a:r>
              <a:rPr lang="en-US" altLang="ko-KR" sz="1600" b="1" baseline="0" dirty="0" smtClean="0">
                <a:latin typeface="Calibri" pitchFamily="34" charset="0"/>
                <a:cs typeface="Calibri" pitchFamily="34" charset="0"/>
              </a:rPr>
              <a:t> Polls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b="0" baseline="0" dirty="0" smtClean="0">
                <a:latin typeface="Calibri" pitchFamily="34" charset="0"/>
                <a:cs typeface="Calibri" pitchFamily="34" charset="0"/>
              </a:rPr>
              <a:t>Empower your members and boost participation through mobile polls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</a:t>
            </a:r>
            <a: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  <a:t> “Let us know what you’d like for dinner at our next youth praise night!</a:t>
            </a:r>
            <a:b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z="1600" baseline="0" dirty="0" smtClean="0">
                <a:latin typeface="Calibri" pitchFamily="34" charset="0"/>
                <a:cs typeface="Calibri" pitchFamily="34" charset="0"/>
              </a:rPr>
              <a:t>1) Pizza 2) Tacos 3) Sandwiches 4) Egg rolls and fried rice” </a:t>
            </a: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ko-KR" b="1" dirty="0" smtClean="0"/>
              <a:t>Shuffle</a:t>
            </a:r>
            <a:r>
              <a:rPr lang="en-US" altLang="ko-KR" b="1" baseline="0" dirty="0" smtClean="0"/>
              <a:t> responder 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Keep your members engaged with daily passages or inspirational messages to keep their faith strong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aseline="0" dirty="0" smtClean="0"/>
              <a:t>lets you send pre-drafted messages that are automated for distribution</a:t>
            </a:r>
          </a:p>
          <a:p>
            <a:pPr marL="0" indent="0">
              <a:buFontTx/>
              <a:buNone/>
            </a:pPr>
            <a:r>
              <a:rPr lang="en-US" altLang="ko-KR" baseline="0" dirty="0" smtClean="0"/>
              <a:t> </a:t>
            </a: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b="1" baseline="0" dirty="0" smtClean="0"/>
              <a:t>Voice Message </a:t>
            </a:r>
            <a:r>
              <a:rPr lang="en-US" altLang="ko-KR" b="0" baseline="0" dirty="0" smtClean="0"/>
              <a:t>– your members will appreciate the personal touch of hearing your voice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Offer sermon summaries and words of encouragement throughout the week with a personally recorded voice message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ko-KR" b="1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b="1" baseline="0" dirty="0" smtClean="0"/>
              <a:t>Mobile </a:t>
            </a:r>
            <a:r>
              <a:rPr lang="en-US" altLang="ko-KR" b="1" baseline="0" dirty="0" err="1" smtClean="0"/>
              <a:t>eCards</a:t>
            </a:r>
            <a:endParaRPr lang="en-US" altLang="ko-KR" b="1" baseline="0" dirty="0" smtClean="0"/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Show your members how much you care by sending them a personalized mobile </a:t>
            </a:r>
            <a:r>
              <a:rPr lang="en-US" altLang="ko-KR" dirty="0" err="1" smtClean="0">
                <a:latin typeface="Calibri" pitchFamily="34" charset="0"/>
                <a:cs typeface="Calibri" pitchFamily="34" charset="0"/>
              </a:rPr>
              <a:t>eCard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 on their birthday or for special holidays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>
                <a:latin typeface="Calibri" pitchFamily="34" charset="0"/>
                <a:cs typeface="Calibri" pitchFamily="34" charset="0"/>
              </a:rPr>
              <a:t>Two-Way</a:t>
            </a:r>
            <a:r>
              <a:rPr lang="en-US" altLang="ko-KR" b="1" baseline="0" dirty="0" smtClean="0">
                <a:latin typeface="Calibri" pitchFamily="34" charset="0"/>
                <a:cs typeface="Calibri" pitchFamily="34" charset="0"/>
              </a:rPr>
              <a:t> Texting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>
                <a:latin typeface="Calibri" pitchFamily="34" charset="0"/>
                <a:cs typeface="Calibri" pitchFamily="34" charset="0"/>
              </a:rPr>
              <a:t>Clergy can easily communicate with members with two-way texting, better serving members of the church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>
                <a:latin typeface="Calibri" pitchFamily="34" charset="0"/>
                <a:cs typeface="Calibri" pitchFamily="34" charset="0"/>
              </a:rPr>
              <a:t>Send and receive messages conveniently, providing your members with help instantly.</a:t>
            </a:r>
            <a:endParaRPr lang="en-US" altLang="ko-KR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baseline="0" dirty="0" smtClean="0"/>
              <a:t>Email Newsletters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You can be as detailed as you want in emails to provide thorough communications to all of your members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0" baseline="0" dirty="0" smtClean="0"/>
              <a:t>You can even attach pictures!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b="1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baseline="0" dirty="0" smtClean="0"/>
              <a:t>MMS Message</a:t>
            </a:r>
            <a:endParaRPr lang="en-US" altLang="ko-KR" b="0" baseline="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Pictures say a thousand words. Send a photo of a family in need to encourage members to donate clothing items, food, and even charitable services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Ex. “Winter is here. Let’s do all we can for families who need food, clothes, and shelter in this cold season” + picture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 smtClean="0">
                <a:latin typeface="Calibri" pitchFamily="34" charset="0"/>
                <a:cs typeface="Calibri" pitchFamily="34" charset="0"/>
              </a:rPr>
              <a:t>QR Codes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ko-KR" baseline="0" dirty="0" smtClean="0"/>
              <a:t>Link members directly to your donation webpage to update them on active charities and allow them to donate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Religious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Organizations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Religious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Organizations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Religious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Organizations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43768" y="42860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89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Religious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Organizations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  <p:sldLayoutId id="214748370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61728"/>
            <a:ext cx="307183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4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Religious </a:t>
            </a:r>
            <a:r>
              <a:rPr lang="en-US" altLang="ko-KR" sz="2800" dirty="0" smtClean="0">
                <a:solidFill>
                  <a:srgbClr val="4949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928671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469105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Welcome more members</a:t>
            </a:r>
          </a:p>
          <a:p>
            <a:pPr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Increase attendance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Get members involved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Maintain lasting relationships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Boost donations</a:t>
            </a: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 descr="skyline.pn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0" y="4996730"/>
            <a:ext cx="9144000" cy="1861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그림 8" descr="relig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275" y="3209925"/>
            <a:ext cx="54197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2450" y="1101692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Welcome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 More 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Members</a:t>
            </a:r>
            <a:endParaRPr lang="en-US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45552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interested community members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19997" y="2704595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Looking for a place of worship? Text the word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“PRAISE” 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96362</a:t>
            </a:r>
            <a:endParaRPr lang="ko-KR" altLang="en-US" sz="1100" b="1" dirty="0">
              <a:solidFill>
                <a:srgbClr val="494949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22032" y="3089315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466398" y="4710271"/>
            <a:ext cx="2786082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 POSTINGS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929198"/>
            <a:ext cx="2357454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929198"/>
            <a:ext cx="250033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 AND SHORT CODE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30717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Increase visibility for your organization and spread the word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12" y="5455523"/>
            <a:ext cx="246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Easily collect contact information from prospective members</a:t>
            </a:r>
            <a:endParaRPr lang="en-US" altLang="ko-KR" sz="16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그림 27" descr="mobilecoup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496"/>
            <a:ext cx="1857388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94" y="119675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BFE961"/>
                </a:solidFill>
                <a:latin typeface="Georgia" pitchFamily="18" charset="0"/>
              </a:rPr>
              <a:t>Increase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Attendance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5072074"/>
            <a:ext cx="1857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ECARDS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Invite members to events and studies</a:t>
            </a:r>
            <a:endParaRPr lang="en-US" altLang="ko-KR" sz="14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5072074"/>
            <a:ext cx="2143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Excite members with a preview of service topics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5095899"/>
            <a:ext cx="18397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TEXT REMINDERS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Remind members to come to special events </a:t>
            </a:r>
          </a:p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그림 13" descr="e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341" y="3000372"/>
            <a:ext cx="1227053" cy="1714512"/>
          </a:xfrm>
          <a:prstGeom prst="rect">
            <a:avLst/>
          </a:prstGeom>
        </p:spPr>
      </p:pic>
      <p:pic>
        <p:nvPicPr>
          <p:cNvPr id="12" name="그림 11" descr="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928934"/>
            <a:ext cx="1671635" cy="1875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29454" y="5072074"/>
            <a:ext cx="18910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 MESSAGES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attendance with pictures and videos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그림 20" descr="remi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143248"/>
            <a:ext cx="1780008" cy="180499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72331" y="2915383"/>
            <a:ext cx="1533832" cy="18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48371" y="2969121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“Don’t miss out on all the fun at our next charity carnival!”</a:t>
            </a:r>
            <a:endParaRPr lang="ko-KR" altLang="en-US" sz="11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81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Get Members </a:t>
            </a: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Involved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9" name="그림 28" descr="onlinesign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878650"/>
            <a:ext cx="1706406" cy="1664098"/>
          </a:xfrm>
          <a:prstGeom prst="rect">
            <a:avLst/>
          </a:prstGeom>
        </p:spPr>
      </p:pic>
      <p:sp>
        <p:nvSpPr>
          <p:cNvPr id="36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3500430" y="4786322"/>
            <a:ext cx="2428892" cy="1071570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 marL="0">
              <a:lnSpc>
                <a:spcPts val="2000"/>
              </a:lnSpc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TEXT-TO-SCREEN</a:t>
            </a:r>
            <a:endParaRPr lang="en-US" sz="2000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  <a:p>
            <a:pPr marL="0" lvl="2" indent="-285750">
              <a:buNone/>
            </a:pP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Great way to engage members at live events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type="body" sz="quarter" idx="15"/>
          </p:nvPr>
        </p:nvSpPr>
        <p:spPr>
          <a:xfrm>
            <a:off x="6429388" y="4714884"/>
            <a:ext cx="2214578" cy="135731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POLLS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Let members give feedback with interactive polls</a:t>
            </a:r>
          </a:p>
          <a:p>
            <a:pPr lvl="1">
              <a:buClrTx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2910" y="4786322"/>
            <a:ext cx="23449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TEXTS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Instantly alert members of updates or changes</a:t>
            </a:r>
          </a:p>
          <a:p>
            <a:endParaRPr lang="en-US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8662" y="2786058"/>
            <a:ext cx="1533832" cy="18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357290" y="28874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</a:t>
            </a:r>
            <a:endParaRPr lang="ko-KR" altLang="en-US" sz="3600" b="1" dirty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1" name="차트 40"/>
          <p:cNvGraphicFramePr/>
          <p:nvPr/>
        </p:nvGraphicFramePr>
        <p:xfrm>
          <a:off x="7003216" y="3143248"/>
          <a:ext cx="1464334" cy="114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2" name="그림 41" descr="emptyce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928934"/>
            <a:ext cx="874479" cy="16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046" y="1196752"/>
            <a:ext cx="7393805" cy="428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Maintain </a:t>
            </a:r>
            <a:r>
              <a:rPr lang="en-US" altLang="ko-KR" sz="3200" b="1" dirty="0" smtClean="0">
                <a:solidFill>
                  <a:srgbClr val="BFE961"/>
                </a:solidFill>
                <a:latin typeface="Georgia" pitchFamily="18" charset="0"/>
              </a:rPr>
              <a:t>Lasting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Relationships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5072074"/>
            <a:ext cx="18573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VOICE MESSAGE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Reader older members with the warmth of your voice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5072074"/>
            <a:ext cx="192882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ECARDS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Show members how much you appreciate them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5072097"/>
            <a:ext cx="2275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SHUFFLE  RESPONDER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Offer support with daily scriptures and inspirational messages</a:t>
            </a:r>
            <a:endParaRPr lang="en-US" altLang="ko-KR" sz="1400" b="1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15" name="그림 14" descr="e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071810"/>
            <a:ext cx="1690154" cy="1682708"/>
          </a:xfrm>
          <a:prstGeom prst="rect">
            <a:avLst/>
          </a:prstGeom>
        </p:spPr>
      </p:pic>
      <p:pic>
        <p:nvPicPr>
          <p:cNvPr id="16" name="그림 15" descr="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143248"/>
            <a:ext cx="1234757" cy="1725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454" y="5072074"/>
            <a:ext cx="2071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TWO-WAY TEXTING</a:t>
            </a:r>
          </a:p>
          <a:p>
            <a:pPr marL="0" lvl="2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Instantly communicate with members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그림 18" descr="remi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04454"/>
            <a:ext cx="1646343" cy="1823889"/>
          </a:xfrm>
          <a:prstGeom prst="rect">
            <a:avLst/>
          </a:prstGeom>
        </p:spPr>
      </p:pic>
      <p:pic>
        <p:nvPicPr>
          <p:cNvPr id="27" name="그림 26" descr="twowa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3000372"/>
            <a:ext cx="1692884" cy="18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0034" y="1196752"/>
            <a:ext cx="8001009" cy="428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3600" b="1" dirty="0" smtClean="0">
                <a:solidFill>
                  <a:srgbClr val="BFE961"/>
                </a:solidFill>
                <a:latin typeface="Georgia" pitchFamily="18" charset="0"/>
              </a:rPr>
              <a:t>Boost </a:t>
            </a:r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Donations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3428992" y="4786323"/>
            <a:ext cx="2571768" cy="1285884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 marL="0">
              <a:lnSpc>
                <a:spcPts val="2000"/>
              </a:lnSpc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 MESSAGES</a:t>
            </a:r>
            <a:endParaRPr lang="en-US" sz="2000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Inspire generosity with heartfelt picture messages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>
          <a:xfrm>
            <a:off x="6143636" y="4714884"/>
            <a:ext cx="2500330" cy="1357312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</a:p>
          <a:p>
            <a:pPr marL="0" lvl="1" indent="-285750"/>
            <a:r>
              <a:rPr lang="en-US" altLang="ko-KR" sz="1600" dirty="0" smtClean="0">
                <a:latin typeface="Calibri" pitchFamily="34" charset="0"/>
                <a:cs typeface="Calibri" pitchFamily="34" charset="0"/>
              </a:rPr>
              <a:t>Link members to your donation website </a:t>
            </a:r>
          </a:p>
          <a:p>
            <a:pPr lvl="1">
              <a:buClrTx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786323"/>
            <a:ext cx="250033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detailed lists of needed goods &amp; services</a:t>
            </a:r>
          </a:p>
          <a:p>
            <a:endParaRPr lang="en-US" dirty="0"/>
          </a:p>
        </p:txBody>
      </p:sp>
      <p:pic>
        <p:nvPicPr>
          <p:cNvPr id="14" name="그림 13" descr="onlinesign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428868"/>
            <a:ext cx="1785950" cy="2239102"/>
          </a:xfrm>
          <a:prstGeom prst="rect">
            <a:avLst/>
          </a:prstGeom>
        </p:spPr>
      </p:pic>
      <p:pic>
        <p:nvPicPr>
          <p:cNvPr id="15" name="그림 14" descr="facebookwidg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3078" y="2857496"/>
            <a:ext cx="1230672" cy="1780547"/>
          </a:xfrm>
          <a:prstGeom prst="rect">
            <a:avLst/>
          </a:prstGeom>
        </p:spPr>
      </p:pic>
      <p:pic>
        <p:nvPicPr>
          <p:cNvPr id="16" name="그림 15" descr="e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696324"/>
            <a:ext cx="1671635" cy="18756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71934" y="2810582"/>
            <a:ext cx="1285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“Winter is here. Let’s do all we can for families who need food, clothes, and shelter in this cold season”</a:t>
            </a:r>
            <a:endParaRPr lang="ko-KR" altLang="en-US" sz="9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95492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4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196" y="1931482"/>
            <a:ext cx="746760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Media</a:t>
            </a:r>
          </a:p>
          <a:p>
            <a:pPr indent="-285750" algn="ctr"/>
            <a:r>
              <a:rPr lang="en-US" sz="2000" dirty="0" smtClean="0">
                <a:solidFill>
                  <a:srgbClr val="2E9CD2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– 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ts val="26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Reach more members with 5 different communication channels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ts val="26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ts val="26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grow membership and create a strong sense of community within your congregation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619" y="2564904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2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2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2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643578"/>
            <a:ext cx="8496944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Religious Organizations choose us for all of their messaging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10559</TotalTime>
  <Words>971</Words>
  <Application>Microsoft Office PowerPoint</Application>
  <PresentationFormat>On-screen Show (4:3)</PresentationFormat>
  <Paragraphs>149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512</cp:revision>
  <dcterms:created xsi:type="dcterms:W3CDTF">2012-02-13T19:40:25Z</dcterms:created>
  <dcterms:modified xsi:type="dcterms:W3CDTF">2012-09-21T00:45:00Z</dcterms:modified>
</cp:coreProperties>
</file>