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8" r:id="rId4"/>
    <p:sldId id="267" r:id="rId5"/>
    <p:sldId id="269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61"/>
    <a:srgbClr val="494949"/>
    <a:srgbClr val="41B1FD"/>
    <a:srgbClr val="23A5FD"/>
    <a:srgbClr val="21C5FF"/>
    <a:srgbClr val="2E9CD2"/>
    <a:srgbClr val="2F2F2F"/>
    <a:srgbClr val="E4E4E4"/>
    <a:srgbClr val="F9F9F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80" autoAdjust="0"/>
  </p:normalViewPr>
  <p:slideViewPr>
    <p:cSldViewPr>
      <p:cViewPr>
        <p:scale>
          <a:sx n="100" d="100"/>
          <a:sy n="100" d="100"/>
        </p:scale>
        <p:origin x="-9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18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55AE-B220-43E9-BD76-A8FBDC2C5C77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6ACB-3C1A-4E3E-AEF3-A12DC949E0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220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6A44-D09E-4EC7-960C-E7174751D72B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244C1-7B7B-4D4E-8C6A-73C945BE2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7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9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Keyword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Post your mobile keyword and short code in newspaper ads, property listings, property signage, flyers, and various other print and digital collateral to generate as many leads as possible.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Ex: "Text HOMES to 96362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start receiving exclusive updates on new homes in your area!“</a:t>
            </a:r>
          </a:p>
          <a:p>
            <a:pPr marL="171450" indent="-171450" rtl="0">
              <a:buFontTx/>
              <a:buChar char="-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Sign-up Page OSP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Easily capture contact information from interested home buyers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Embed an OSP in your existing webpage, send a link to your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(mobile OSP) as an auto-response for a keyword so home buyers can sign up using their phones or tablets, or create a sign-up page on Facebook.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Codes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Set up a QR Code to redirect clients to property listings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Great way to engage clients and give them on-demand information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Say more with pictures and videos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Entice prospective buyers with pictures of home exteriors/interiors, or even short video clips of the homes for sale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Ex: "Come by the Open House this Saturday from 9am-4pm! You won't want to miss this beauty!"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Newsletter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Since emails have no character limit, you can be as detailed as you want with home descriptions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Include square footage, bedroom/bathroom counts, furnishings, kitchen specs, and of course, photos!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You can even direct prospects to your Facebook or Twitter pages with a link in your email so they can start following your listings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Leverage the popularity of Facebook and Twitter by posting listings as updates.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Include pictures, open house schedules, detailed descriptions, and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Appointment Reminder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Don't miss out another opportunity to showcase your properties.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Send an instant text reminder so clients show up to appointments and meetings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 Blast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90% of text messages are opened.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Announce upcoming open-houses to interested prospects in an instant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Keep clients updated with any changes and important communications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Broadcast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Add a personal touch by recording a voice broadcast and sending it to prospective buyers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Announce open house invitations and new listings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47972" y="214290"/>
            <a:ext cx="1001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Real</a:t>
            </a:r>
            <a:r>
              <a:rPr lang="en-US" altLang="ko-KR" sz="1400" b="1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Estate</a:t>
            </a:r>
            <a:endParaRPr lang="ko-KR" altLang="en-US" sz="1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295648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 userDrawn="1"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571488" y="485777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4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6143636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233942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4572000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6786578" y="22955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214282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2428860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4643438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텍스트 개체 틀 37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16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47972" y="214290"/>
            <a:ext cx="1001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Real</a:t>
            </a:r>
            <a:r>
              <a:rPr lang="en-US" altLang="ko-KR" sz="1400" b="1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Estate</a:t>
            </a:r>
            <a:endParaRPr lang="ko-KR" altLang="en-US" sz="1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295648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450056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7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1071538" y="485777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5143504" y="485776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972" y="214290"/>
            <a:ext cx="1001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Real</a:t>
            </a:r>
            <a:r>
              <a:rPr lang="en-US" altLang="ko-KR" sz="1400" b="1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Estate</a:t>
            </a:r>
            <a:endParaRPr lang="ko-KR" altLang="en-US" sz="1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295648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215206" y="0"/>
            <a:ext cx="1928794" cy="50004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7215206" cy="50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4" r:id="rId3"/>
    <p:sldLayoutId id="2147483705" r:id="rId4"/>
    <p:sldLayoutId id="2147483706" r:id="rId5"/>
    <p:sldLayoutId id="2147483708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rumpia.com/manageAccount/signup3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allin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57496"/>
            <a:ext cx="2914650" cy="866775"/>
          </a:xfrm>
          <a:prstGeom prst="rect">
            <a:avLst/>
          </a:prstGeom>
        </p:spPr>
      </p:pic>
      <p:pic>
        <p:nvPicPr>
          <p:cNvPr id="11" name="그림 10" descr="title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214950"/>
            <a:ext cx="200025" cy="781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5425866"/>
            <a:ext cx="285296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ko-KR" sz="36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 Estate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909" y="928671"/>
            <a:ext cx="342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4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Your Company </a:t>
            </a:r>
            <a:endParaRPr lang="ko-KR" altLang="en-US" sz="40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remy\Desktop\iStock_000017808451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6608" y="0"/>
            <a:ext cx="4582784" cy="6866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7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BFE96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[Your Company]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can help you…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177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8272" y="2285992"/>
            <a:ext cx="6477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Reach new prospects more effectively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Provide instant information and updates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Sell more homes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3571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그림 6" descr="iStock_000019164862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477037"/>
            <a:ext cx="5508104" cy="43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131494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Reach New Prospects More Effectively</a:t>
            </a:r>
            <a:endParaRPr lang="en-US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214950"/>
            <a:ext cx="2344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interested buyers by posting mobile keywords on property signage and flyers</a:t>
            </a:r>
          </a:p>
        </p:txBody>
      </p:sp>
      <p:pic>
        <p:nvPicPr>
          <p:cNvPr id="16" name="그림 15" descr="mobilecoup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9720" y="2928934"/>
            <a:ext cx="1244273" cy="1800225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0100" y="2643182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425759" y="278092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altLang="ko-KR" sz="1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HOMES</a:t>
            </a:r>
            <a:r>
              <a:rPr lang="en-US" altLang="ko-KR" sz="10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altLang="ko-KR" sz="1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96362</a:t>
            </a:r>
            <a:r>
              <a:rPr lang="en-US" altLang="ko-KR" sz="10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 to get exclusive updates on homes in your area!</a:t>
            </a:r>
            <a:endParaRPr lang="ko-KR" altLang="en-US" sz="1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357554" y="485776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Online Sign-up Page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12" y="485776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QR Codes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485776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7554" y="5214950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Capture contact info from  prospects using easy online forms, mobile devices, or via </a:t>
            </a:r>
            <a:r>
              <a:rPr lang="en-US" altLang="ko-KR" sz="1600" dirty="0" err="1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Facebook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521495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Engage interested buyers and instantly send property information</a:t>
            </a:r>
          </a:p>
        </p:txBody>
      </p:sp>
      <p:pic>
        <p:nvPicPr>
          <p:cNvPr id="28" name="그림 27" descr="onlinesignu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857496"/>
            <a:ext cx="1706406" cy="17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7516" y="1068722"/>
            <a:ext cx="8666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Provide Instant Information and Updates</a:t>
            </a:r>
            <a:endParaRPr lang="en-US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797152"/>
            <a:ext cx="25003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Email Newsletter</a:t>
            </a:r>
          </a:p>
          <a:p>
            <a:pPr marL="0" lvl="2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Provide details (you can add pictures or videos) of recent property listings, neighborhood information, and even school district reviews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5074" y="4797152"/>
            <a:ext cx="27717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2" indent="-34290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Broadcast available listings and open houses, and gain a social following of interested buyers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4797152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MMS</a:t>
            </a:r>
          </a:p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Send prospects beautiful pictures or short video tours of new homes for sale right to their mobile phones </a:t>
            </a:r>
          </a:p>
        </p:txBody>
      </p:sp>
      <p:pic>
        <p:nvPicPr>
          <p:cNvPr id="15" name="그림 14" descr="m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79" y="2509441"/>
            <a:ext cx="1850707" cy="2071687"/>
          </a:xfrm>
          <a:prstGeom prst="rect">
            <a:avLst/>
          </a:prstGeom>
        </p:spPr>
      </p:pic>
      <p:sp>
        <p:nvSpPr>
          <p:cNvPr id="16" name="TextBox 21"/>
          <p:cNvSpPr txBox="1"/>
          <p:nvPr/>
        </p:nvSpPr>
        <p:spPr>
          <a:xfrm>
            <a:off x="1043607" y="2511922"/>
            <a:ext cx="137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defRPr>
            </a:lvl9pPr>
          </a:lstStyle>
          <a:p>
            <a:pPr algn="l"/>
            <a:r>
              <a:rPr lang="en-US" altLang="ko-KR" sz="1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Check out the beautiful new floors and come see the rest of what could be your new home this Friday at 2PM!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3212976"/>
            <a:ext cx="2661836" cy="12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그림 17" descr="mobilecoup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2578239"/>
            <a:ext cx="1944216" cy="19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9558" y="1314944"/>
            <a:ext cx="819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  <a:latin typeface="Georgia" pitchFamily="18" charset="0"/>
              </a:rPr>
              <a:t>Sell More Homes</a:t>
            </a:r>
            <a:endParaRPr lang="en-US" sz="3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869160"/>
            <a:ext cx="2771764" cy="1108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SMS Blast</a:t>
            </a:r>
          </a:p>
          <a:p>
            <a:pPr marL="0" lvl="1" indent="-285750">
              <a:lnSpc>
                <a:spcPts val="20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Quickly announce new listings and  open houses to interested buyers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6176" y="4869160"/>
            <a:ext cx="24145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Voice Broadcast</a:t>
            </a:r>
          </a:p>
          <a:p>
            <a:pPr marL="0" lvl="1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Add a personal touch to open house invitations and appeal to buyers who may not be as comfortable with texts or emails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869160"/>
            <a:ext cx="23574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Appointment </a:t>
            </a:r>
          </a:p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Reminder</a:t>
            </a:r>
          </a:p>
          <a:p>
            <a:pPr marL="285750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Make sure clients don’t</a:t>
            </a:r>
          </a:p>
          <a:p>
            <a:pPr marL="285750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 miss property showings</a:t>
            </a:r>
          </a:p>
          <a:p>
            <a:pPr marL="285750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 and deadlines during </a:t>
            </a:r>
          </a:p>
          <a:p>
            <a:pPr marL="285750" indent="-285750"/>
            <a:r>
              <a:rPr lang="en-US" sz="1600" dirty="0" smtClean="0">
                <a:latin typeface="Calibri" pitchFamily="34" charset="0"/>
                <a:cs typeface="Calibri" pitchFamily="34" charset="0"/>
              </a:rPr>
              <a:t>transactions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16228" y="2564904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2636912"/>
            <a:ext cx="1785950" cy="18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그림 8" descr="mobilecoup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575521"/>
            <a:ext cx="1714512" cy="17069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8517" y="2632598"/>
            <a:ext cx="1287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Calibri" pitchFamily="34" charset="0"/>
                <a:cs typeface="Calibri" pitchFamily="34" charset="0"/>
              </a:rPr>
              <a:t>We’re extending the Open House schedule for another week! Call (xxx)-xxx-</a:t>
            </a:r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xxxx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 for more info! </a:t>
            </a:r>
          </a:p>
        </p:txBody>
      </p:sp>
    </p:spTree>
    <p:extLst>
      <p:ext uri="{BB962C8B-B14F-4D97-AF65-F5344CB8AC3E}">
        <p14:creationId xmlns:p14="http://schemas.microsoft.com/office/powerpoint/2010/main" val="2207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954929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494949"/>
                </a:solidFill>
                <a:latin typeface="Georgia" pitchFamily="18" charset="0"/>
              </a:rPr>
              <a:t>Why </a:t>
            </a:r>
            <a:r>
              <a:rPr lang="en-US" sz="4600" b="1" dirty="0" smtClean="0">
                <a:solidFill>
                  <a:srgbClr val="00B0F0"/>
                </a:solidFill>
                <a:latin typeface="Georgia" pitchFamily="18" charset="0"/>
              </a:rPr>
              <a:t>[Your Company]?</a:t>
            </a:r>
            <a:endParaRPr lang="en-US" sz="46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095" y="1929389"/>
            <a:ext cx="782037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/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Mobile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Text, Email, </a:t>
            </a:r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Voice, Chat,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and Social Media</a:t>
            </a:r>
            <a:r>
              <a:rPr lang="en-US" sz="2000" dirty="0">
                <a:solidFill>
                  <a:srgbClr val="2E9CD2"/>
                </a:solidFill>
                <a:latin typeface="Georgia" pitchFamily="18" charset="0"/>
              </a:rPr>
              <a:t> </a:t>
            </a:r>
            <a:endParaRPr lang="en-US" sz="2000" dirty="0" smtClean="0">
              <a:solidFill>
                <a:srgbClr val="2E9CD2"/>
              </a:solidFill>
              <a:latin typeface="Georgia" pitchFamily="18" charset="0"/>
            </a:endParaRPr>
          </a:p>
          <a:p>
            <a:pPr indent="-285750" algn="ctr"/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– </a:t>
            </a:r>
            <a:r>
              <a:rPr lang="en-US" sz="2000" dirty="0">
                <a:solidFill>
                  <a:srgbClr val="494949"/>
                </a:solidFill>
                <a:latin typeface="Georgia" pitchFamily="18" charset="0"/>
              </a:rPr>
              <a:t>on a SINGLE platform for one low </a:t>
            </a:r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price</a:t>
            </a: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dirty="0">
              <a:solidFill>
                <a:srgbClr val="494949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5 channels cover more customers than email or texting </a:t>
            </a: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alone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need to learn multiple software or pay multiple bills</a:t>
            </a: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Latest digital technologies to reach new prospects and sell more homes</a:t>
            </a:r>
          </a:p>
          <a:p>
            <a:endParaRPr lang="en-US" dirty="0">
              <a:solidFill>
                <a:srgbClr val="494949"/>
              </a:solidFill>
              <a:latin typeface="Georgia" pitchFamily="18" charset="0"/>
            </a:endParaRPr>
          </a:p>
        </p:txBody>
      </p:sp>
      <p:pic>
        <p:nvPicPr>
          <p:cNvPr id="9" name="그림 8" descr="tools_il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636912"/>
            <a:ext cx="6862754" cy="1659038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8532440" y="6412184"/>
            <a:ext cx="504056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support.png"/>
          <p:cNvPicPr>
            <a:picLocks noChangeAspect="1"/>
          </p:cNvPicPr>
          <p:nvPr/>
        </p:nvPicPr>
        <p:blipFill>
          <a:blip r:embed="rId3" cstate="print">
            <a:lum bright="9000" contrast="-3000"/>
          </a:blip>
          <a:stretch>
            <a:fillRect/>
          </a:stretch>
        </p:blipFill>
        <p:spPr>
          <a:xfrm>
            <a:off x="3143240" y="1878531"/>
            <a:ext cx="6000760" cy="376504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41B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0" y="1000108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600" b="1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[ Insert Benefits of </a:t>
            </a:r>
            <a:r>
              <a:rPr lang="en-US" sz="3600" b="1" smtClean="0">
                <a:latin typeface="Georgia" pitchFamily="18" charset="0"/>
                <a:ea typeface="Verdana" pitchFamily="34" charset="0"/>
                <a:cs typeface="Verdana" pitchFamily="34" charset="0"/>
              </a:rPr>
              <a:t>Your Company </a:t>
            </a:r>
            <a:r>
              <a:rPr lang="en-US" sz="3600" b="1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]</a:t>
            </a:r>
            <a:endParaRPr lang="en-US" sz="3600" b="1" dirty="0">
              <a:solidFill>
                <a:srgbClr val="00B0F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000240"/>
            <a:ext cx="657574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(EXAMPLES):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7-Day technical Support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Complimentary </a:t>
            </a:r>
            <a:r>
              <a:rPr lang="en-US" sz="2000" b="1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training </a:t>
            </a: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session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Low price for plans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Rollover text credits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contract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643578"/>
            <a:ext cx="8249570" cy="137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[Customize to reflect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Company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’s Free Trial availability and sales phone number]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Georgia" pitchFamily="18" charset="0"/>
                <a:cs typeface="Calibri" pitchFamily="34" charset="0"/>
              </a:rPr>
              <a:t>Sign up NOW for a </a:t>
            </a:r>
            <a:r>
              <a:rPr lang="en-US" dirty="0" smtClean="0">
                <a:solidFill>
                  <a:srgbClr val="2E9CD2"/>
                </a:solidFill>
                <a:latin typeface="Georgia" pitchFamily="18" charset="0"/>
                <a:cs typeface="Calibri" pitchFamily="34" charset="0"/>
                <a:hlinkClick r:id="rId4"/>
              </a:rPr>
              <a:t>Free Trial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, or Call us today at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[phone number]</a:t>
            </a:r>
            <a:r>
              <a:rPr lang="en-US" b="1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to see why so many Real Estate Agencies choose us for all of their marketing needs!</a:t>
            </a:r>
            <a:endParaRPr lang="en-US" b="1" dirty="0">
              <a:latin typeface="Georgia" pitchFamily="18" charset="0"/>
              <a:cs typeface="Calibri" pitchFamily="34" charset="0"/>
            </a:endParaRPr>
          </a:p>
          <a:p>
            <a:pPr>
              <a:lnSpc>
                <a:spcPts val="2500"/>
              </a:lnSpc>
            </a:pP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>
          <a:defRPr sz="2000" b="1" dirty="0" smtClean="0">
            <a:solidFill>
              <a:schemeClr val="bg1">
                <a:lumMod val="8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8909</TotalTime>
  <Words>539</Words>
  <Application>Microsoft Office PowerPoint</Application>
  <PresentationFormat>On-screen Show (4:3)</PresentationFormat>
  <Paragraphs>99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PowerPoint Presentation</vt:lpstr>
      <vt:lpstr>[Your Company] can help you…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Industry</dc:title>
  <dc:creator>docircle</dc:creator>
  <cp:lastModifiedBy>Trumpia-SarahChung</cp:lastModifiedBy>
  <cp:revision>461</cp:revision>
  <dcterms:created xsi:type="dcterms:W3CDTF">2012-02-13T19:40:25Z</dcterms:created>
  <dcterms:modified xsi:type="dcterms:W3CDTF">2013-03-27T20:19:58Z</dcterms:modified>
</cp:coreProperties>
</file>