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270" r:id="rId2"/>
    <p:sldId id="271" r:id="rId3"/>
    <p:sldId id="268" r:id="rId4"/>
    <p:sldId id="267" r:id="rId5"/>
    <p:sldId id="269" r:id="rId6"/>
    <p:sldId id="264" r:id="rId7"/>
    <p:sldId id="275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CD2"/>
    <a:srgbClr val="494949"/>
    <a:srgbClr val="41B1FD"/>
    <a:srgbClr val="23A5FD"/>
    <a:srgbClr val="21C5FF"/>
    <a:srgbClr val="BFE961"/>
    <a:srgbClr val="2F2F2F"/>
    <a:srgbClr val="E4E4E4"/>
    <a:srgbClr val="F9F9F9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7" autoAdjust="0"/>
    <p:restoredTop sz="68571" autoAdjust="0"/>
  </p:normalViewPr>
  <p:slideViewPr>
    <p:cSldViewPr>
      <p:cViewPr>
        <p:scale>
          <a:sx n="75" d="100"/>
          <a:sy n="75" d="100"/>
        </p:scale>
        <p:origin x="-954" y="9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82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E55AE-B220-43E9-BD76-A8FBDC2C5C77}" type="datetimeFigureOut">
              <a:rPr lang="ko-KR" altLang="en-US" smtClean="0"/>
              <a:pPr/>
              <a:t>2013-01-23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96ACB-3C1A-4E3E-AEF3-A12DC949E0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43407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96A44-D09E-4EC7-960C-E7174751D72B}" type="datetimeFigureOut">
              <a:rPr lang="en-US" smtClean="0"/>
              <a:pPr/>
              <a:t>1/23/2013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244C1-7B7B-4D4E-8C6A-73C945BE21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97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3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Appointment Reminders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Don’t miss another opportunity to bring in sales. Drastically minimize missed appointments with SMS text reminders.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Easily schedule these reminders hours, days, even weeks in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Ex. “Hi John, don’t forget! You’ve got an appointment for your annual physical tomorrow at 1pm. See you then.”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Broadcast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Send a voice broadcast reminder to older patients who may not be as familiar with text messaging.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 familiar voice on the other end can be more comforting for older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patients.</a:t>
            </a:r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85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Email Newsletters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Include detailed information about latest services, specialist referral listings, and encourage all patients to get their annual exams.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Highlight medical articles and provide informative insights on health-related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topics.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SMS Blasts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Send text messages to entire distribution lists, offering preventative care tips, healthy diet tips, and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Ex. “Be sure to get your flu shots before the bug gets to you! Stop in today to get yours.”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Facebook &amp; Twitter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Social media is a great tool to gain visibility in the online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Post links of health-related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articles.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Announce special events like blood drives, discounted immunizations, and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more.</a:t>
            </a: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83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Facebook &amp; Twitter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Spark word-of-mouth marketing, and in turn, acquire new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customers.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Post pictures of smiling patients and publish patient testimonials.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Email Communications</a:t>
            </a:r>
            <a:b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Easily gain referrals through patients' networks by having patients forward your emails to their friends and family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members.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Offer patients who refer new clients discounts on services (if applicable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altLang="ko-KR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83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 &amp; Short Code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Post your keyword and short code in the lobby, at the reception window, and on your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website.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Ex. “Text WELLNESS to 96362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start receiving important updates from Dr.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Jay.”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 Sign-up Page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Embed an online sign-up page on your website or Facebook page so online visitors can easily sign up to begin receiving newsletters and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announcements.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You can collect contact information online or through mobile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phones.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Database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Keep all of your contacts and multiple distribution lists organized in a single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database.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Segment women and men/young and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elderly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specific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announcements.</a:t>
            </a: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88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12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4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1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2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 userDrawn="1"/>
        </p:nvSpPr>
        <p:spPr>
          <a:xfrm>
            <a:off x="1571604" y="0"/>
            <a:ext cx="108000" cy="642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 userDrawn="1"/>
        </p:nvSpPr>
        <p:spPr>
          <a:xfrm>
            <a:off x="4500562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제목 28"/>
          <p:cNvSpPr>
            <a:spLocks noGrp="1"/>
          </p:cNvSpPr>
          <p:nvPr>
            <p:ph type="title" hasCustomPrompt="1"/>
          </p:nvPr>
        </p:nvSpPr>
        <p:spPr>
          <a:xfrm>
            <a:off x="557242" y="1142984"/>
            <a:ext cx="8229600" cy="7143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Bring in more </a:t>
            </a:r>
            <a:r>
              <a:rPr lang="en-US" altLang="ko-KR" sz="3400" b="1" dirty="0" smtClean="0">
                <a:solidFill>
                  <a:srgbClr val="BFE961"/>
                </a:solidFill>
                <a:latin typeface="Georgia" pitchFamily="18" charset="0"/>
              </a:rPr>
              <a:t>first-time</a:t>
            </a:r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 shoppers</a:t>
            </a:r>
            <a:endParaRPr lang="en-US" altLang="ko-KR" sz="3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텍스트 개체 틀 35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714488"/>
            <a:ext cx="6715125" cy="428625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</a:lstStyle>
          <a:p>
            <a:pPr marL="0" lvl="1"/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Drive new traffic to your store !</a:t>
            </a:r>
          </a:p>
        </p:txBody>
      </p:sp>
      <p:sp>
        <p:nvSpPr>
          <p:cNvPr id="27" name="텍스트 개체 틀 37"/>
          <p:cNvSpPr>
            <a:spLocks noGrp="1"/>
          </p:cNvSpPr>
          <p:nvPr>
            <p:ph type="body" sz="quarter" idx="14" hasCustomPrompt="1"/>
          </p:nvPr>
        </p:nvSpPr>
        <p:spPr>
          <a:xfrm>
            <a:off x="1071538" y="4857770"/>
            <a:ext cx="2714644" cy="121443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4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/>
            <a:r>
              <a:rPr lang="en-US" altLang="ko-KR" sz="17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Encourage word-of-mouth marketing for exposure</a:t>
            </a:r>
          </a:p>
        </p:txBody>
      </p:sp>
      <p:sp>
        <p:nvSpPr>
          <p:cNvPr id="28" name="텍스트 개체 틀 37"/>
          <p:cNvSpPr>
            <a:spLocks noGrp="1"/>
          </p:cNvSpPr>
          <p:nvPr>
            <p:ph type="body" sz="quarter" idx="15" hasCustomPrompt="1"/>
          </p:nvPr>
        </p:nvSpPr>
        <p:spPr>
          <a:xfrm>
            <a:off x="5143504" y="4857760"/>
            <a:ext cx="2714644" cy="121443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4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/>
            <a:r>
              <a:rPr lang="en-US" altLang="ko-KR" sz="17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Encourage word-of-mouth marketing for exposure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42844" y="214290"/>
            <a:ext cx="135113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Medical Industry</a:t>
            </a:r>
            <a:endParaRPr lang="ko-KR" altLang="en-US" sz="13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7215206" y="0"/>
            <a:ext cx="1928794" cy="50004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7215206" cy="50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429520" y="71414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altLang="ko-KR" sz="16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[Your Company]</a:t>
            </a:r>
            <a:endParaRPr lang="ko-KR" altLang="en-US" sz="1600" b="1" dirty="0" smtClean="0">
              <a:solidFill>
                <a:schemeClr val="bg1">
                  <a:lumMod val="8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  <a:prstGeom prst="rect">
            <a:avLst/>
          </a:prstGeo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7215206" y="0"/>
            <a:ext cx="1928794" cy="50004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7215206" cy="50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 userDrawn="1"/>
        </p:nvSpPr>
        <p:spPr>
          <a:xfrm>
            <a:off x="1571604" y="0"/>
            <a:ext cx="108000" cy="642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 userDrawn="1"/>
        </p:nvSpPr>
        <p:spPr>
          <a:xfrm>
            <a:off x="3071802" y="2214554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 userDrawn="1"/>
        </p:nvSpPr>
        <p:spPr>
          <a:xfrm>
            <a:off x="5929322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제목 28"/>
          <p:cNvSpPr>
            <a:spLocks noGrp="1"/>
          </p:cNvSpPr>
          <p:nvPr>
            <p:ph type="title" hasCustomPrompt="1"/>
          </p:nvPr>
        </p:nvSpPr>
        <p:spPr>
          <a:xfrm>
            <a:off x="557242" y="1142984"/>
            <a:ext cx="8229600" cy="7143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Bring in more </a:t>
            </a:r>
            <a:r>
              <a:rPr lang="en-US" altLang="ko-KR" sz="3400" b="1" dirty="0" smtClean="0">
                <a:solidFill>
                  <a:srgbClr val="BFE961"/>
                </a:solidFill>
                <a:latin typeface="Georgia" pitchFamily="18" charset="0"/>
              </a:rPr>
              <a:t>first-time</a:t>
            </a:r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 shoppers</a:t>
            </a:r>
            <a:endParaRPr lang="en-US" altLang="ko-KR" sz="3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6" name="텍스트 개체 틀 35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714488"/>
            <a:ext cx="6715125" cy="428625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</a:lstStyle>
          <a:p>
            <a:pPr marL="0" lvl="1"/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Drive new traffic to your store !</a:t>
            </a:r>
          </a:p>
        </p:txBody>
      </p:sp>
      <p:sp>
        <p:nvSpPr>
          <p:cNvPr id="38" name="텍스트 개체 틀 37"/>
          <p:cNvSpPr>
            <a:spLocks noGrp="1"/>
          </p:cNvSpPr>
          <p:nvPr>
            <p:ph type="body" sz="quarter" idx="14" hasCustomPrompt="1"/>
          </p:nvPr>
        </p:nvSpPr>
        <p:spPr>
          <a:xfrm>
            <a:off x="571488" y="4857770"/>
            <a:ext cx="2357438" cy="13573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/>
            </a:lvl1pPr>
            <a:lvl2pPr>
              <a:buNone/>
              <a:defRPr sz="20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텍스트 개체 틀 37"/>
          <p:cNvSpPr>
            <a:spLocks noGrp="1"/>
          </p:cNvSpPr>
          <p:nvPr>
            <p:ph type="body" sz="quarter" idx="15" hasCustomPrompt="1"/>
          </p:nvPr>
        </p:nvSpPr>
        <p:spPr>
          <a:xfrm>
            <a:off x="3357554" y="4857760"/>
            <a:ext cx="2357438" cy="13573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/>
            </a:lvl1pPr>
            <a:lvl2pPr>
              <a:buNone/>
              <a:defRPr sz="20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텍스트 개체 틀 37"/>
          <p:cNvSpPr>
            <a:spLocks noGrp="1"/>
          </p:cNvSpPr>
          <p:nvPr>
            <p:ph type="body" sz="quarter" idx="16" hasCustomPrompt="1"/>
          </p:nvPr>
        </p:nvSpPr>
        <p:spPr>
          <a:xfrm>
            <a:off x="6143636" y="4857760"/>
            <a:ext cx="2357438" cy="13573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/>
            </a:lvl1pPr>
            <a:lvl2pPr>
              <a:buNone/>
              <a:defRPr sz="20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42844" y="214290"/>
            <a:ext cx="135113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Medical Industry</a:t>
            </a:r>
            <a:endParaRPr lang="ko-KR" altLang="en-US" sz="13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 userDrawn="1"/>
        </p:nvSpPr>
        <p:spPr>
          <a:xfrm>
            <a:off x="1571604" y="0"/>
            <a:ext cx="108000" cy="642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 userDrawn="1"/>
        </p:nvSpPr>
        <p:spPr>
          <a:xfrm>
            <a:off x="2339422" y="2214554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 userDrawn="1"/>
        </p:nvSpPr>
        <p:spPr>
          <a:xfrm>
            <a:off x="4572000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6786578" y="22955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제목 28"/>
          <p:cNvSpPr>
            <a:spLocks noGrp="1"/>
          </p:cNvSpPr>
          <p:nvPr>
            <p:ph type="title" hasCustomPrompt="1"/>
          </p:nvPr>
        </p:nvSpPr>
        <p:spPr>
          <a:xfrm>
            <a:off x="557242" y="1142984"/>
            <a:ext cx="8229600" cy="7143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Bring in more </a:t>
            </a:r>
            <a:r>
              <a:rPr lang="en-US" altLang="ko-KR" sz="3400" b="1" dirty="0" smtClean="0">
                <a:solidFill>
                  <a:srgbClr val="BFE961"/>
                </a:solidFill>
                <a:latin typeface="Georgia" pitchFamily="18" charset="0"/>
              </a:rPr>
              <a:t>first-time</a:t>
            </a:r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 shoppers</a:t>
            </a:r>
            <a:endParaRPr lang="en-US" altLang="ko-KR" sz="3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7" name="텍스트 개체 틀 35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714488"/>
            <a:ext cx="6715125" cy="428625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</a:lstStyle>
          <a:p>
            <a:pPr marL="0" lvl="1"/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Drive new traffic to your store !</a:t>
            </a:r>
          </a:p>
        </p:txBody>
      </p:sp>
      <p:sp>
        <p:nvSpPr>
          <p:cNvPr id="28" name="텍스트 개체 틀 37"/>
          <p:cNvSpPr>
            <a:spLocks noGrp="1"/>
          </p:cNvSpPr>
          <p:nvPr>
            <p:ph type="body" sz="quarter" idx="14" hasCustomPrompt="1"/>
          </p:nvPr>
        </p:nvSpPr>
        <p:spPr>
          <a:xfrm>
            <a:off x="214282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텍스트 개체 틀 37"/>
          <p:cNvSpPr>
            <a:spLocks noGrp="1"/>
          </p:cNvSpPr>
          <p:nvPr>
            <p:ph type="body" sz="quarter" idx="15" hasCustomPrompt="1"/>
          </p:nvPr>
        </p:nvSpPr>
        <p:spPr>
          <a:xfrm>
            <a:off x="2428860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텍스트 개체 틀 37"/>
          <p:cNvSpPr>
            <a:spLocks noGrp="1"/>
          </p:cNvSpPr>
          <p:nvPr>
            <p:ph type="body" sz="quarter" idx="16" hasCustomPrompt="1"/>
          </p:nvPr>
        </p:nvSpPr>
        <p:spPr>
          <a:xfrm>
            <a:off x="4643438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텍스트 개체 틀 37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16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42844" y="214290"/>
            <a:ext cx="135113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Medical Industry</a:t>
            </a:r>
            <a:endParaRPr lang="ko-KR" altLang="en-US" sz="13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8" r:id="rId11"/>
    <p:sldLayoutId id="2147483707" r:id="rId12"/>
    <p:sldLayoutId id="2147483709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trumpia.com/manageAccount/signup3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allino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852734"/>
            <a:ext cx="2914650" cy="866775"/>
          </a:xfrm>
          <a:prstGeom prst="rect">
            <a:avLst/>
          </a:prstGeom>
        </p:spPr>
      </p:pic>
      <p:pic>
        <p:nvPicPr>
          <p:cNvPr id="11" name="그림 10" descr="titleb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5210188"/>
            <a:ext cx="200025" cy="781050"/>
          </a:xfrm>
          <a:prstGeom prst="rect">
            <a:avLst/>
          </a:prstGeom>
        </p:spPr>
      </p:pic>
      <p:sp>
        <p:nvSpPr>
          <p:cNvPr id="18" name="TextBox 11"/>
          <p:cNvSpPr txBox="1"/>
          <p:nvPr/>
        </p:nvSpPr>
        <p:spPr>
          <a:xfrm>
            <a:off x="1142976" y="5256966"/>
            <a:ext cx="2714644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r>
              <a:rPr lang="en-US" altLang="ko-KR" sz="3600" b="1" dirty="0" smtClean="0">
                <a:solidFill>
                  <a:srgbClr val="2E9CD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Medical</a:t>
            </a:r>
          </a:p>
          <a:p>
            <a:pPr>
              <a:lnSpc>
                <a:spcPts val="2800"/>
              </a:lnSpc>
            </a:pPr>
            <a:r>
              <a:rPr lang="en-US" altLang="ko-KR" sz="2800" b="1" dirty="0" smtClean="0">
                <a:solidFill>
                  <a:srgbClr val="2E9CD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Industry</a:t>
            </a:r>
          </a:p>
        </p:txBody>
      </p:sp>
      <p:sp>
        <p:nvSpPr>
          <p:cNvPr id="20" name="TextBox 12"/>
          <p:cNvSpPr txBox="1"/>
          <p:nvPr/>
        </p:nvSpPr>
        <p:spPr>
          <a:xfrm>
            <a:off x="785786" y="923909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altLang="ko-KR" sz="4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Your Company</a:t>
            </a:r>
            <a:endParaRPr lang="ko-KR" altLang="en-US" sz="4000" b="1" dirty="0" smtClean="0">
              <a:solidFill>
                <a:srgbClr val="2E9CD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827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C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3177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457200" y="857232"/>
            <a:ext cx="82296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BFE961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[Your Company]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can help you…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7000892" y="14285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altLang="ko-K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[Your Company]</a:t>
            </a:r>
            <a:endParaRPr lang="ko-KR" alt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1071538" y="2000240"/>
            <a:ext cx="6429420" cy="207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Reduce missed </a:t>
            </a:r>
            <a:r>
              <a:rPr lang="en-US" sz="2000" dirty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a</a:t>
            </a: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ppointments</a:t>
            </a:r>
          </a:p>
          <a:p>
            <a:pPr marL="285750" indent="-285750">
              <a:lnSpc>
                <a:spcPts val="1900"/>
              </a:lnSpc>
              <a:buClr>
                <a:srgbClr val="90E1F4"/>
              </a:buClr>
            </a:pPr>
            <a:endParaRPr lang="en-US" sz="2000" dirty="0" smtClean="0">
              <a:solidFill>
                <a:schemeClr val="bg1"/>
              </a:solidFill>
              <a:latin typeface="Georgia" pitchFamily="18" charset="0"/>
              <a:cs typeface="Calibri" pitchFamily="34" charset="0"/>
            </a:endParaRP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Keep patients </a:t>
            </a:r>
            <a:r>
              <a:rPr lang="en-US" sz="2000" dirty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nformed</a:t>
            </a:r>
          </a:p>
          <a:p>
            <a:pPr marL="285750" indent="-285750">
              <a:lnSpc>
                <a:spcPts val="1900"/>
              </a:lnSpc>
              <a:buClr>
                <a:srgbClr val="90E1F4"/>
              </a:buClr>
            </a:pPr>
            <a:endParaRPr lang="en-US" sz="2000" dirty="0">
              <a:solidFill>
                <a:schemeClr val="bg1"/>
              </a:solidFill>
              <a:latin typeface="Georgia" pitchFamily="18" charset="0"/>
              <a:cs typeface="Calibri" pitchFamily="34" charset="0"/>
            </a:endParaRP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Gain word-of-mouth </a:t>
            </a:r>
            <a:r>
              <a:rPr lang="en-US" sz="2000" dirty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r</a:t>
            </a: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eferrals</a:t>
            </a:r>
          </a:p>
          <a:p>
            <a:pPr marL="285750" indent="-285750">
              <a:lnSpc>
                <a:spcPts val="1900"/>
              </a:lnSpc>
              <a:buClr>
                <a:srgbClr val="90E1F4"/>
              </a:buClr>
            </a:pPr>
            <a:endParaRPr lang="en-US" sz="2000" dirty="0">
              <a:solidFill>
                <a:schemeClr val="bg1"/>
              </a:solidFill>
              <a:latin typeface="Georgia" pitchFamily="18" charset="0"/>
              <a:cs typeface="Calibri" pitchFamily="34" charset="0"/>
            </a:endParaRP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Grow patient </a:t>
            </a:r>
            <a:r>
              <a:rPr lang="en-US" sz="2000" dirty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d</a:t>
            </a: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atabase and manage </a:t>
            </a:r>
            <a:r>
              <a:rPr lang="en-US" sz="2000" dirty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m</a:t>
            </a: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ultiple </a:t>
            </a:r>
            <a:r>
              <a:rPr lang="en-US" sz="2000" dirty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l</a:t>
            </a: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ists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rgbClr val="90E1F4"/>
              </a:buClr>
              <a:buFontTx/>
              <a:buChar char="˃"/>
            </a:pP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그림 17" descr="autodeal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592034"/>
            <a:ext cx="3929057" cy="326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bg1"/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52450" y="1241811"/>
            <a:ext cx="8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BFE961"/>
                </a:solidFill>
                <a:latin typeface="Georgia" pitchFamily="18" charset="0"/>
              </a:rPr>
              <a:t>Reduce</a:t>
            </a:r>
            <a:r>
              <a:rPr lang="en-US" sz="3400" b="1" dirty="0" smtClean="0">
                <a:solidFill>
                  <a:schemeClr val="bg1"/>
                </a:solidFill>
                <a:latin typeface="Georgia" pitchFamily="18" charset="0"/>
              </a:rPr>
              <a:t> Missed Appointments</a:t>
            </a:r>
            <a:endParaRPr lang="en-US" sz="3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571604" y="0"/>
            <a:ext cx="108000" cy="642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03C-EC8E-4070-A6DF-CF1B25E2BC4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9" name="TextBox 16"/>
          <p:cNvSpPr txBox="1"/>
          <p:nvPr/>
        </p:nvSpPr>
        <p:spPr>
          <a:xfrm>
            <a:off x="7429520" y="375802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altLang="ko-KR" sz="16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[Your Company]</a:t>
            </a:r>
            <a:endParaRPr lang="ko-KR" altLang="en-US" sz="1600" b="1" dirty="0" smtClean="0">
              <a:solidFill>
                <a:srgbClr val="2E9CD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5"/>
          <p:cNvSpPr txBox="1"/>
          <p:nvPr/>
        </p:nvSpPr>
        <p:spPr>
          <a:xfrm>
            <a:off x="785786" y="5143512"/>
            <a:ext cx="3071834" cy="1357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1" indent="-108000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Eliminate no-shows with instant text reminders</a:t>
            </a:r>
          </a:p>
          <a:p>
            <a:pPr marL="108000" lvl="1" indent="-108000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Schedule text reminders </a:t>
            </a:r>
            <a:br>
              <a:rPr lang="en-US" altLang="ko-KR" sz="1600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sz="1600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hours, days, or even weeks ahead</a:t>
            </a:r>
          </a:p>
          <a:p>
            <a:pPr marL="108000" lvl="1" indent="-108000"/>
            <a:endParaRPr lang="en-US" altLang="ko-KR" sz="1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그림 30" descr="mobilecoup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643182"/>
            <a:ext cx="1857388" cy="1849206"/>
          </a:xfrm>
          <a:prstGeom prst="rect">
            <a:avLst/>
          </a:prstGeom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285852" y="2643182"/>
            <a:ext cx="2143140" cy="217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23"/>
          <p:cNvSpPr txBox="1"/>
          <p:nvPr/>
        </p:nvSpPr>
        <p:spPr>
          <a:xfrm>
            <a:off x="785786" y="4714884"/>
            <a:ext cx="3714776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000">
              <a:lnSpc>
                <a:spcPts val="2000"/>
              </a:lnSpc>
              <a:buClr>
                <a:srgbClr val="2E9CD2"/>
              </a:buClr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APPOINTMENT REMINDERS</a:t>
            </a:r>
          </a:p>
        </p:txBody>
      </p:sp>
      <p:sp>
        <p:nvSpPr>
          <p:cNvPr id="34" name="TextBox 31"/>
          <p:cNvSpPr txBox="1"/>
          <p:nvPr/>
        </p:nvSpPr>
        <p:spPr>
          <a:xfrm>
            <a:off x="5000628" y="5143512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1" indent="-108000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Send personally recorded reminders to patients who may not be akin to texting</a:t>
            </a:r>
          </a:p>
          <a:p>
            <a:pPr marL="108000" lvl="1" indent="-108000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Schedule voice message reminders in advance</a:t>
            </a:r>
          </a:p>
          <a:p>
            <a:pPr marL="108000" lvl="1" indent="-108000"/>
            <a:endParaRPr lang="en-US" altLang="ko-KR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32"/>
          <p:cNvSpPr txBox="1"/>
          <p:nvPr/>
        </p:nvSpPr>
        <p:spPr>
          <a:xfrm>
            <a:off x="5000628" y="4714884"/>
            <a:ext cx="3714776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000">
              <a:lnSpc>
                <a:spcPts val="2000"/>
              </a:lnSpc>
              <a:buClr>
                <a:srgbClr val="2E9CD2"/>
              </a:buClr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VOICE BROADCAST</a:t>
            </a:r>
          </a:p>
        </p:txBody>
      </p:sp>
    </p:spTree>
    <p:extLst>
      <p:ext uri="{BB962C8B-B14F-4D97-AF65-F5344CB8AC3E}">
        <p14:creationId xmlns:p14="http://schemas.microsoft.com/office/powerpoint/2010/main" val="40675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241811"/>
            <a:ext cx="70459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BFE961"/>
                </a:solidFill>
                <a:latin typeface="Georgia" pitchFamily="18" charset="0"/>
              </a:rPr>
              <a:t>Keep</a:t>
            </a:r>
            <a:r>
              <a:rPr lang="en-US" sz="3400" b="1" dirty="0" smtClean="0">
                <a:solidFill>
                  <a:schemeClr val="bg1"/>
                </a:solidFill>
                <a:latin typeface="Georgia" pitchFamily="18" charset="0"/>
              </a:rPr>
              <a:t> Patients </a:t>
            </a:r>
            <a:r>
              <a:rPr lang="en-US" sz="3400" b="1" dirty="0" smtClean="0">
                <a:solidFill>
                  <a:srgbClr val="BFE961"/>
                </a:solidFill>
                <a:latin typeface="Georgia" pitchFamily="18" charset="0"/>
              </a:rPr>
              <a:t>Informed</a:t>
            </a:r>
            <a:endParaRPr lang="en-US" sz="3400" b="1" dirty="0">
              <a:solidFill>
                <a:srgbClr val="BFE961"/>
              </a:solidFill>
              <a:latin typeface="Georgia" pitchFamily="18" charset="0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03C-EC8E-4070-A6DF-CF1B25E2BC4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TextBox 16"/>
          <p:cNvSpPr txBox="1"/>
          <p:nvPr/>
        </p:nvSpPr>
        <p:spPr>
          <a:xfrm>
            <a:off x="7429520" y="375802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altLang="ko-KR" sz="16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[Your Company]</a:t>
            </a:r>
            <a:endParaRPr lang="ko-KR" altLang="en-US" sz="1600" b="1" dirty="0" smtClean="0">
              <a:solidFill>
                <a:srgbClr val="2E9CD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3383958" y="4786322"/>
            <a:ext cx="25003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SMS BLASTS </a:t>
            </a:r>
          </a:p>
          <a:p>
            <a:pPr marL="0" lvl="1"/>
            <a:r>
              <a:rPr lang="en-US" altLang="ko-KR" sz="1600" dirty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Send out important information to patients</a:t>
            </a:r>
          </a:p>
        </p:txBody>
      </p:sp>
      <p:sp>
        <p:nvSpPr>
          <p:cNvPr id="14" name="TextBox 2"/>
          <p:cNvSpPr txBox="1"/>
          <p:nvPr/>
        </p:nvSpPr>
        <p:spPr>
          <a:xfrm>
            <a:off x="6098602" y="4786322"/>
            <a:ext cx="26432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FACEBOOK &amp; TWITTER </a:t>
            </a:r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Stay organized by managing multiple lists on one database</a:t>
            </a:r>
            <a:endParaRPr lang="en-US" altLang="ko-KR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383562" y="4786322"/>
            <a:ext cx="24288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EMAIL NEWSLETTERS</a:t>
            </a: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Quick and easy way to collect mobile numbers</a:t>
            </a:r>
            <a:endParaRPr lang="en-US" dirty="0"/>
          </a:p>
        </p:txBody>
      </p:sp>
      <p:pic>
        <p:nvPicPr>
          <p:cNvPr id="18" name="그림 17" descr="mobilecoup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90" y="2815908"/>
            <a:ext cx="1591663" cy="1583373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669710" y="2500306"/>
            <a:ext cx="1711543" cy="208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098602" y="3071810"/>
            <a:ext cx="2661836" cy="121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110607" y="2436163"/>
            <a:ext cx="12706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“Be sure to get your flu shots before the bug gets to you! Stop in today to get yours.”</a:t>
            </a:r>
            <a:endParaRPr lang="en-US" sz="1100" b="1" dirty="0" smtClean="0">
              <a:solidFill>
                <a:schemeClr val="bg1">
                  <a:lumMod val="8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5314" y="1272589"/>
            <a:ext cx="8191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Gain </a:t>
            </a:r>
            <a:r>
              <a:rPr lang="en-US" sz="3200" b="1" dirty="0" smtClean="0">
                <a:solidFill>
                  <a:srgbClr val="BFE961"/>
                </a:solidFill>
                <a:latin typeface="Georgia" pitchFamily="18" charset="0"/>
              </a:rPr>
              <a:t>Word-of-Mouth</a:t>
            </a:r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 Referrals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03C-EC8E-4070-A6DF-CF1B25E2BC4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16"/>
          <p:cNvSpPr txBox="1"/>
          <p:nvPr/>
        </p:nvSpPr>
        <p:spPr>
          <a:xfrm>
            <a:off x="7429520" y="375802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altLang="ko-KR" sz="16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[Your Company]</a:t>
            </a:r>
            <a:endParaRPr lang="ko-KR" altLang="en-US" sz="1600" b="1" dirty="0" smtClean="0">
              <a:solidFill>
                <a:srgbClr val="2E9CD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642910" y="4786322"/>
            <a:ext cx="3929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1" indent="-10800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FACEBOOK &amp; TWITTER </a:t>
            </a:r>
          </a:p>
          <a:p>
            <a:pPr marL="108000" lvl="1" indent="-108000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Post patient testimonials/reviews </a:t>
            </a:r>
          </a:p>
          <a:p>
            <a:pPr marL="108000" lvl="1" indent="-108000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Post pictures of medical office events and staff achievements &amp; recognition</a:t>
            </a:r>
          </a:p>
          <a:p>
            <a:pPr marL="0" lvl="1" indent="-285750"/>
            <a:endParaRPr lang="en-US" altLang="ko-KR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00100" y="3000372"/>
            <a:ext cx="3237808" cy="147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23"/>
          <p:cNvSpPr txBox="1"/>
          <p:nvPr/>
        </p:nvSpPr>
        <p:spPr>
          <a:xfrm>
            <a:off x="5072066" y="4786322"/>
            <a:ext cx="37147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EMAIL COMMUNICATIONS </a:t>
            </a:r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Encourage patients to forward your email newsletters to friends and family </a:t>
            </a:r>
            <a:endParaRPr lang="en-US" dirty="0"/>
          </a:p>
        </p:txBody>
      </p:sp>
      <p:pic>
        <p:nvPicPr>
          <p:cNvPr id="13" name="그림 12" descr="mobilecoup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2714620"/>
            <a:ext cx="1924042" cy="19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03C-EC8E-4070-A6DF-CF1B25E2BC4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TextBox 16"/>
          <p:cNvSpPr txBox="1"/>
          <p:nvPr/>
        </p:nvSpPr>
        <p:spPr>
          <a:xfrm>
            <a:off x="7429520" y="375802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altLang="ko-KR" sz="16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[Your Company]</a:t>
            </a:r>
            <a:endParaRPr lang="ko-KR" altLang="en-US" sz="1600" b="1" dirty="0" smtClean="0">
              <a:solidFill>
                <a:srgbClr val="2E9CD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Placeholder 5"/>
          <p:cNvSpPr>
            <a:spLocks noGrp="1"/>
          </p:cNvSpPr>
          <p:nvPr/>
        </p:nvSpPr>
        <p:spPr>
          <a:xfrm>
            <a:off x="428596" y="1071546"/>
            <a:ext cx="8286808" cy="135732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rgbClr val="BFE961"/>
                </a:solidFill>
                <a:latin typeface="Georgia" pitchFamily="18" charset="0"/>
              </a:rPr>
              <a:t>Grow </a:t>
            </a:r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Patient Database and </a:t>
            </a:r>
            <a:r>
              <a:rPr lang="en-US" sz="3200" b="1" dirty="0" smtClean="0">
                <a:solidFill>
                  <a:srgbClr val="BFE961"/>
                </a:solidFill>
                <a:latin typeface="Georgia" pitchFamily="18" charset="0"/>
              </a:rPr>
              <a:t>Manage </a:t>
            </a:r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Multiple Contact Lists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					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571472" y="4929198"/>
            <a:ext cx="2357454" cy="1108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>
              <a:lnSpc>
                <a:spcPts val="2000"/>
              </a:lnSpc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KEYWORD &amp; SHORT CODE </a:t>
            </a:r>
          </a:p>
          <a:p>
            <a:pPr indent="-285750">
              <a:lnSpc>
                <a:spcPts val="2000"/>
              </a:lnSpc>
            </a:pPr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Quick and easy way to collect mobile numbers</a:t>
            </a:r>
          </a:p>
        </p:txBody>
      </p:sp>
      <p:sp>
        <p:nvSpPr>
          <p:cNvPr id="21" name="TextBox 7"/>
          <p:cNvSpPr txBox="1"/>
          <p:nvPr/>
        </p:nvSpPr>
        <p:spPr>
          <a:xfrm>
            <a:off x="3181368" y="4857760"/>
            <a:ext cx="2747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ONLINE SIGN-UP PAGES</a:t>
            </a:r>
          </a:p>
          <a:p>
            <a:pPr marL="108000" lvl="2" indent="-108000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Online subscription form</a:t>
            </a:r>
          </a:p>
          <a:p>
            <a:pPr marL="108000" lvl="2" indent="-108000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Collect online or through mobile phone</a:t>
            </a:r>
          </a:p>
          <a:p>
            <a:pPr marL="0" lvl="2" indent="-285750"/>
            <a:endParaRPr lang="en-US" altLang="ko-KR" sz="1600" dirty="0" smtClean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"/>
          <p:cNvSpPr txBox="1"/>
          <p:nvPr/>
        </p:nvSpPr>
        <p:spPr>
          <a:xfrm>
            <a:off x="6265902" y="4857760"/>
            <a:ext cx="26638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ONE DATABASE </a:t>
            </a:r>
          </a:p>
          <a:p>
            <a:pPr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Stay organized by managing multiple lists on one database</a:t>
            </a:r>
            <a:endParaRPr lang="en-US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71868" y="2786058"/>
            <a:ext cx="1793309" cy="179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28662" y="2643182"/>
            <a:ext cx="1711543" cy="208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그림 25" descr="ecar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4218" y="2714620"/>
            <a:ext cx="1933996" cy="20848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3012" y="2657464"/>
            <a:ext cx="130856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Text WELLNESS to 96362 to start receiving important updates from Dr. Jay</a:t>
            </a:r>
            <a:endParaRPr lang="en-US" sz="1100" b="1" dirty="0" smtClean="0">
              <a:solidFill>
                <a:schemeClr val="bg1">
                  <a:lumMod val="8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5786" y="954929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494949"/>
                </a:solidFill>
                <a:latin typeface="Georgia" pitchFamily="18" charset="0"/>
              </a:rPr>
              <a:t>Why </a:t>
            </a:r>
            <a:r>
              <a:rPr lang="en-US" sz="4600" b="1" dirty="0" smtClean="0">
                <a:solidFill>
                  <a:srgbClr val="2E9CD2"/>
                </a:solidFill>
                <a:latin typeface="Georgia" pitchFamily="18" charset="0"/>
              </a:rPr>
              <a:t>[Your Company]?</a:t>
            </a:r>
            <a:endParaRPr lang="en-US" sz="4600" b="1" dirty="0">
              <a:solidFill>
                <a:srgbClr val="2E9CD2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195" y="1931482"/>
            <a:ext cx="814417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/>
            <a:r>
              <a:rPr lang="en-US" sz="2000" b="1" dirty="0" smtClean="0">
                <a:solidFill>
                  <a:srgbClr val="2E9CD2"/>
                </a:solidFill>
                <a:latin typeface="Georgia" pitchFamily="18" charset="0"/>
              </a:rPr>
              <a:t>Mobile </a:t>
            </a:r>
            <a:r>
              <a:rPr lang="en-US" sz="2000" b="1" dirty="0">
                <a:solidFill>
                  <a:srgbClr val="2E9CD2"/>
                </a:solidFill>
                <a:latin typeface="Georgia" pitchFamily="18" charset="0"/>
              </a:rPr>
              <a:t>Text, Email, Voice Broadcast, </a:t>
            </a:r>
            <a:r>
              <a:rPr lang="en-US" sz="2000" b="1" dirty="0" smtClean="0">
                <a:solidFill>
                  <a:srgbClr val="2E9CD2"/>
                </a:solidFill>
                <a:latin typeface="Georgia" pitchFamily="18" charset="0"/>
              </a:rPr>
              <a:t>Chat, </a:t>
            </a:r>
            <a:r>
              <a:rPr lang="en-US" sz="2000" b="1" dirty="0">
                <a:solidFill>
                  <a:srgbClr val="2E9CD2"/>
                </a:solidFill>
                <a:latin typeface="Georgia" pitchFamily="18" charset="0"/>
              </a:rPr>
              <a:t>and Social Media</a:t>
            </a:r>
            <a:r>
              <a:rPr lang="en-US" sz="2000" dirty="0">
                <a:solidFill>
                  <a:srgbClr val="2E9CD2"/>
                </a:solidFill>
                <a:latin typeface="Georgia" pitchFamily="18" charset="0"/>
              </a:rPr>
              <a:t> </a:t>
            </a:r>
            <a:r>
              <a:rPr lang="en-US" sz="2000" dirty="0" smtClean="0">
                <a:solidFill>
                  <a:srgbClr val="494949"/>
                </a:solidFill>
                <a:latin typeface="Georgia" pitchFamily="18" charset="0"/>
              </a:rPr>
              <a:t>on </a:t>
            </a:r>
            <a:r>
              <a:rPr lang="en-US" sz="2000" dirty="0">
                <a:solidFill>
                  <a:srgbClr val="494949"/>
                </a:solidFill>
                <a:latin typeface="Georgia" pitchFamily="18" charset="0"/>
              </a:rPr>
              <a:t>a SINGLE platform for one low </a:t>
            </a:r>
            <a:r>
              <a:rPr lang="en-US" sz="2000" dirty="0" smtClean="0">
                <a:solidFill>
                  <a:srgbClr val="494949"/>
                </a:solidFill>
                <a:latin typeface="Georgia" pitchFamily="18" charset="0"/>
              </a:rPr>
              <a:t>price</a:t>
            </a: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dirty="0">
              <a:solidFill>
                <a:srgbClr val="494949"/>
              </a:solidFill>
              <a:latin typeface="Georgia" pitchFamily="18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BFE961"/>
              </a:buClr>
              <a:buFont typeface="Wingdings" pitchFamily="2" charset="2"/>
              <a:buChar char="l"/>
            </a:pPr>
            <a:r>
              <a:rPr lang="en-US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5 Channels cover more customers than email or texting alone</a:t>
            </a:r>
            <a:endParaRPr lang="en-US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BFE961"/>
              </a:buClr>
              <a:buFont typeface="Wingdings" pitchFamily="2" charset="2"/>
              <a:buChar char="l"/>
            </a:pPr>
            <a:r>
              <a:rPr lang="en-US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No need to learn multiple software or pay multiple bills!</a:t>
            </a:r>
            <a:endParaRPr lang="en-US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BFE961"/>
              </a:buClr>
              <a:buFont typeface="Wingdings" pitchFamily="2" charset="2"/>
              <a:buChar char="l"/>
            </a:pPr>
            <a:r>
              <a:rPr lang="en-US" altLang="ko-KR" dirty="0">
                <a:latin typeface="Calibri" pitchFamily="34" charset="0"/>
                <a:cs typeface="Calibri" pitchFamily="34" charset="0"/>
              </a:rPr>
              <a:t>Latest digital technologies to </a:t>
            </a:r>
            <a:r>
              <a:rPr lang="en-US" altLang="ko-KR" dirty="0" smtClean="0">
                <a:latin typeface="Calibri" pitchFamily="34" charset="0"/>
                <a:cs typeface="Calibri" pitchFamily="34" charset="0"/>
              </a:rPr>
              <a:t>keep patients informed and gain word-of-mouth referrals</a:t>
            </a:r>
            <a:endParaRPr lang="ko-KR" altLang="en-US" dirty="0">
              <a:latin typeface="Calibri" pitchFamily="34" charset="0"/>
              <a:cs typeface="Calibri" pitchFamily="34" charset="0"/>
            </a:endParaRPr>
          </a:p>
          <a:p>
            <a:endParaRPr lang="en-US" dirty="0">
              <a:solidFill>
                <a:srgbClr val="494949"/>
              </a:solidFill>
              <a:latin typeface="Georgia" pitchFamily="18" charset="0"/>
            </a:endParaRPr>
          </a:p>
        </p:txBody>
      </p:sp>
      <p:pic>
        <p:nvPicPr>
          <p:cNvPr id="9" name="그림 8" descr="tools_ill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780928"/>
            <a:ext cx="6862754" cy="1659038"/>
          </a:xfrm>
          <a:prstGeom prst="rect">
            <a:avLst/>
          </a:prstGeom>
        </p:spPr>
      </p:pic>
      <p:sp>
        <p:nvSpPr>
          <p:cNvPr id="1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</p:spPr>
        <p:txBody>
          <a:bodyPr/>
          <a:lstStyle/>
          <a:p>
            <a:fld id="{857F003C-EC8E-4070-A6DF-CF1B25E2BC4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29520" y="71414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altLang="ko-KR" sz="16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[Your Company]</a:t>
            </a:r>
            <a:endParaRPr lang="ko-KR" altLang="en-US" sz="1600" b="1" dirty="0" smtClean="0">
              <a:solidFill>
                <a:schemeClr val="bg1">
                  <a:lumMod val="8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26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support.png"/>
          <p:cNvPicPr>
            <a:picLocks noChangeAspect="1"/>
          </p:cNvPicPr>
          <p:nvPr/>
        </p:nvPicPr>
        <p:blipFill>
          <a:blip r:embed="rId3" cstate="print">
            <a:lum bright="9000" contrast="-3000"/>
          </a:blip>
          <a:stretch>
            <a:fillRect/>
          </a:stretch>
        </p:blipFill>
        <p:spPr>
          <a:xfrm>
            <a:off x="3143240" y="1878531"/>
            <a:ext cx="6000760" cy="3765048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직사각형 8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rgbClr val="41B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0" y="1000108"/>
            <a:ext cx="9144000" cy="990600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600" b="1" smtClean="0">
                <a:solidFill>
                  <a:srgbClr val="00B0F0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[ Insert Benefits of </a:t>
            </a:r>
            <a:r>
              <a:rPr lang="en-US" sz="3600" b="1" smtClean="0">
                <a:latin typeface="Georgia" pitchFamily="18" charset="0"/>
                <a:ea typeface="Verdana" pitchFamily="34" charset="0"/>
                <a:cs typeface="Verdana" pitchFamily="34" charset="0"/>
              </a:rPr>
              <a:t>Your Company </a:t>
            </a:r>
            <a:r>
              <a:rPr lang="en-US" sz="3600" b="1" smtClean="0">
                <a:solidFill>
                  <a:srgbClr val="00B0F0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]</a:t>
            </a:r>
            <a:endParaRPr lang="en-US" sz="3600" b="1" dirty="0">
              <a:solidFill>
                <a:srgbClr val="00B0F0"/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2000240"/>
            <a:ext cx="6575749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2E9CD2"/>
              </a:buClr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(EXAMPLES):</a:t>
            </a: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7-Day technical Support</a:t>
            </a:r>
            <a:endParaRPr lang="en-US" sz="20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Complimentary </a:t>
            </a:r>
            <a:r>
              <a:rPr lang="en-US" sz="2000" b="1" dirty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training </a:t>
            </a: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session</a:t>
            </a:r>
            <a:endParaRPr lang="en-US" sz="20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Low price for plans</a:t>
            </a: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Rollover text credits</a:t>
            </a: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NO contract</a:t>
            </a:r>
            <a:endParaRPr lang="en-US" sz="20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5643578"/>
            <a:ext cx="8856984" cy="13747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[Customize to reflect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Your Company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’s Free Trial availability and sales phone number]</a:t>
            </a:r>
          </a:p>
          <a:p>
            <a:pPr>
              <a:lnSpc>
                <a:spcPts val="2500"/>
              </a:lnSpc>
            </a:pPr>
            <a:r>
              <a:rPr lang="en-US" dirty="0" smtClean="0">
                <a:latin typeface="Georgia" pitchFamily="18" charset="0"/>
                <a:cs typeface="Calibri" pitchFamily="34" charset="0"/>
              </a:rPr>
              <a:t>Sign up NOW for a </a:t>
            </a:r>
            <a:r>
              <a:rPr lang="en-US" dirty="0" smtClean="0">
                <a:solidFill>
                  <a:srgbClr val="2E9CD2"/>
                </a:solidFill>
                <a:latin typeface="Georgia" pitchFamily="18" charset="0"/>
                <a:cs typeface="Calibri" pitchFamily="34" charset="0"/>
                <a:hlinkClick r:id="rId4"/>
              </a:rPr>
              <a:t>Free Trial</a:t>
            </a:r>
            <a:r>
              <a:rPr lang="en-US" dirty="0" smtClean="0">
                <a:latin typeface="Georgia" pitchFamily="18" charset="0"/>
                <a:cs typeface="Calibri" pitchFamily="34" charset="0"/>
              </a:rPr>
              <a:t>, or Call us today at 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[phone number]</a:t>
            </a:r>
            <a:r>
              <a:rPr lang="en-US" b="1" dirty="0" smtClean="0">
                <a:latin typeface="Georgia" pitchFamily="18" charset="0"/>
                <a:cs typeface="Calibri" pitchFamily="34" charset="0"/>
              </a:rPr>
              <a:t> </a:t>
            </a:r>
            <a:r>
              <a:rPr lang="en-US" dirty="0" smtClean="0">
                <a:latin typeface="Georgia" pitchFamily="18" charset="0"/>
                <a:cs typeface="Calibri" pitchFamily="34" charset="0"/>
              </a:rPr>
              <a:t>to see why so many Medical Practices choose us for all of their messaging and marketing needs!</a:t>
            </a:r>
            <a:endParaRPr lang="en-US" b="1" dirty="0">
              <a:latin typeface="Georgia" pitchFamily="18" charset="0"/>
              <a:cs typeface="Calibri" pitchFamily="34" charset="0"/>
            </a:endParaRPr>
          </a:p>
          <a:p>
            <a:pPr>
              <a:lnSpc>
                <a:spcPts val="2500"/>
              </a:lnSpc>
            </a:pP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>
          <a:defRPr sz="2000" b="1" dirty="0" smtClean="0">
            <a:solidFill>
              <a:schemeClr val="bg1">
                <a:lumMod val="85000"/>
              </a:schemeClr>
            </a:solidFill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11544</TotalTime>
  <Words>388</Words>
  <Application>Microsoft Office PowerPoint</Application>
  <PresentationFormat>On-screen Show (4:3)</PresentationFormat>
  <Paragraphs>84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Retail Industry</dc:title>
  <dc:creator>docircle</dc:creator>
  <cp:lastModifiedBy>Bobby Sinsongserm</cp:lastModifiedBy>
  <cp:revision>525</cp:revision>
  <dcterms:created xsi:type="dcterms:W3CDTF">2012-02-13T19:40:25Z</dcterms:created>
  <dcterms:modified xsi:type="dcterms:W3CDTF">2013-01-23T08:31:17Z</dcterms:modified>
</cp:coreProperties>
</file>