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8" r:id="rId4"/>
    <p:sldId id="267" r:id="rId5"/>
    <p:sldId id="269" r:id="rId6"/>
    <p:sldId id="270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61"/>
    <a:srgbClr val="494949"/>
    <a:srgbClr val="41B1FD"/>
    <a:srgbClr val="23A5FD"/>
    <a:srgbClr val="21C5FF"/>
    <a:srgbClr val="2E9CD2"/>
    <a:srgbClr val="2F2F2F"/>
    <a:srgbClr val="E4E4E4"/>
    <a:srgbClr val="F9F9F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29" autoAdjust="0"/>
  </p:normalViewPr>
  <p:slideViewPr>
    <p:cSldViewPr>
      <p:cViewPr varScale="1">
        <p:scale>
          <a:sx n="79" d="100"/>
          <a:sy n="7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8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55AE-B220-43E9-BD76-A8FBDC2C5C77}" type="datetimeFigureOut">
              <a:rPr lang="ko-KR" altLang="en-US" smtClean="0"/>
              <a:pPr/>
              <a:t>2013-03-27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6ACB-3C1A-4E3E-AEF3-A12DC949E0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220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96A44-D09E-4EC7-960C-E7174751D72B}" type="datetimeFigureOut">
              <a:rPr lang="en-US" smtClean="0"/>
              <a:pPr/>
              <a:t>3/27/2013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244C1-7B7B-4D4E-8C6A-73C945BE21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9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 Contacts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Various ways to collect customers' contact information including: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Online sign-up pages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Mobile online sign-up pages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Mobile Keywords + Keyword Features (Shuffle Responder, Text-to-Screen, Mobile Voting)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Keyword Data Capture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Messages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-Once you have a contact database to work with, send targeted, promotional messages to customers to boost sales and start building positive customer relationships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Send messages via SMS Text, email, chat, voice broadcast, and social media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Multi-channel marketing hits harder than just email or texting alone.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 Manager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Track the progress of your campaigns with consolidated reports on a single page for easy viewing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Get analytics on subscriptions, message delivery reports, message open rates, and social media stats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Keyword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Great way to introduce mobile marketing campaigns to your audience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Advertise mobile keywords through print collateral, client websites, social media, and emails to optimize subscription rates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Multi-channel Coupons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Offer instant coupons directly onto customers' mobile phones to boost sales quickly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Create Facebook coupons to offer exclusive deals to social audiences. (You can Like-gate these coupons to increase Likes for company Pages,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 sure to include details on the coupon to set restrictions and rules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 Codes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Fun and interactive feature that lets audience members scan a code to receive important information directly onto their mobile phones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Redirect your audience to your website, online listings, and more!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Media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Facebook and Twitter are great platforms to spark word-of-mouth marketing and have an online presence at no cost.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Audience members can begin building social relationships with companies and brands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Social media marketing features include Facebook Tab Editor to provide additional pages and information onto Facebook Pages, Facebook Like-gating to garner more Likes and increase visibility, and Facebook Coupons to offer exclusive deals right from companies' Facebook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 Data Fields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Ability to collect extremely important information to cater messages towards specific demographics for better targeting, better responses, and better results.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can collect this data or import data with a .csv file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Examples of custom data include: Age, Gender, Income Range, Location, Favorites, and Birthday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Sign-up Pages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Convenient online forms to collect consumer information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Templates and customization is available for online sign-up pages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 Data Capture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Fun and exciting way to engage audience members and collect custom data at the same time.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Set up auto-responses to collect multiple types of data -- so it's practically effortless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Communication Channels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 a single platform, you get mobile text, email, chat, voice broadcast, and social media message capabilities, and a wide array of mobile, email, and social marketing features to activate hard-hitting campaigns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 Features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Constantly developing new features and enhancements to current features and messaging services to stay ahead of the game.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 Integration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Integrate a robust. two-way messaging API with existing services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API is straightforward URL post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constantly expanding API to offer more control and better integration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8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1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44C1-7B7B-4D4E-8C6A-73C945BE2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9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47972" y="214290"/>
            <a:ext cx="179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MARKETING </a:t>
            </a:r>
            <a:r>
              <a:rPr lang="en-US" altLang="ko-KR" sz="14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Agencies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2123728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 userDrawn="1"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3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571488" y="485777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3357554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6143636" y="4857760"/>
            <a:ext cx="2357438" cy="135731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/>
            </a:lvl1pPr>
            <a:lvl2pPr>
              <a:buNone/>
              <a:defRPr sz="20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 indent="-285750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6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233942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4572000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6786578" y="22955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214282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2428860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텍스트 개체 틀 37"/>
          <p:cNvSpPr>
            <a:spLocks noGrp="1"/>
          </p:cNvSpPr>
          <p:nvPr>
            <p:ph type="body" sz="quarter" idx="16" hasCustomPrompt="1"/>
          </p:nvPr>
        </p:nvSpPr>
        <p:spPr>
          <a:xfrm>
            <a:off x="4643438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텍스트 개체 틀 37"/>
          <p:cNvSpPr>
            <a:spLocks noGrp="1"/>
          </p:cNvSpPr>
          <p:nvPr>
            <p:ph type="body" sz="quarter" idx="17" hasCustomPrompt="1"/>
          </p:nvPr>
        </p:nvSpPr>
        <p:spPr>
          <a:xfrm>
            <a:off x="6858016" y="4857760"/>
            <a:ext cx="2071702" cy="135732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17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KEYWORDS</a:t>
            </a:r>
          </a:p>
          <a:p>
            <a:pPr marL="0" lvl="1" indent="-285750"/>
            <a:r>
              <a:rPr lang="en-US" altLang="ko-KR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Attract shoppers while growing your contact database</a:t>
            </a:r>
            <a:endParaRPr lang="en-US" altLang="ko-KR" sz="14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47972" y="214290"/>
            <a:ext cx="179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MARKETING </a:t>
            </a:r>
            <a:r>
              <a:rPr lang="en-US" altLang="ko-KR" sz="14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Agencies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123728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 userDrawn="1"/>
        </p:nvSpPr>
        <p:spPr>
          <a:xfrm>
            <a:off x="450056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제목 28"/>
          <p:cNvSpPr>
            <a:spLocks noGrp="1"/>
          </p:cNvSpPr>
          <p:nvPr>
            <p:ph type="title" hasCustomPrompt="1"/>
          </p:nvPr>
        </p:nvSpPr>
        <p:spPr>
          <a:xfrm>
            <a:off x="557242" y="1142984"/>
            <a:ext cx="8229600" cy="71438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Bring in more </a:t>
            </a:r>
            <a:r>
              <a:rPr lang="en-US" altLang="ko-KR" sz="3400" b="1" dirty="0" smtClean="0">
                <a:solidFill>
                  <a:srgbClr val="BFE961"/>
                </a:solidFill>
                <a:latin typeface="Georgia" pitchFamily="18" charset="0"/>
              </a:rPr>
              <a:t>first-time</a:t>
            </a:r>
            <a:r>
              <a:rPr lang="en-US" altLang="ko-KR" sz="3400" b="1" dirty="0" smtClean="0">
                <a:solidFill>
                  <a:schemeClr val="bg1"/>
                </a:solidFill>
                <a:latin typeface="Georgia" pitchFamily="18" charset="0"/>
              </a:rPr>
              <a:t> shoppers</a:t>
            </a:r>
            <a:endParaRPr lang="en-US" altLang="ko-KR" sz="3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텍스트 개체 틀 35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14488"/>
            <a:ext cx="6715125" cy="428625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</a:lstStyle>
          <a:p>
            <a:pPr marL="0" lvl="1"/>
            <a:r>
              <a:rPr lang="en-US" altLang="ko-KR" sz="20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Drive new traffic to your store !</a:t>
            </a:r>
          </a:p>
        </p:txBody>
      </p:sp>
      <p:sp>
        <p:nvSpPr>
          <p:cNvPr id="27" name="텍스트 개체 틀 37"/>
          <p:cNvSpPr>
            <a:spLocks noGrp="1"/>
          </p:cNvSpPr>
          <p:nvPr>
            <p:ph type="body" sz="quarter" idx="14" hasCustomPrompt="1"/>
          </p:nvPr>
        </p:nvSpPr>
        <p:spPr>
          <a:xfrm>
            <a:off x="1071538" y="485777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28" name="텍스트 개체 틀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43504" y="4857760"/>
            <a:ext cx="2714644" cy="121443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/>
            </a:lvl1pPr>
            <a:lvl2pPr>
              <a:buNone/>
              <a:defRPr sz="1600"/>
            </a:lvl2pPr>
          </a:lstStyle>
          <a:p>
            <a:pPr indent="-180000">
              <a:buClr>
                <a:srgbClr val="2E9CD2"/>
              </a:buClr>
            </a:pPr>
            <a:r>
              <a:rPr lang="en-US" altLang="ko-KR" sz="24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1"/>
            <a:r>
              <a:rPr lang="en-US" altLang="ko-KR" sz="17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Encourage word-of-mouth marketing for exposure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47972" y="214290"/>
            <a:ext cx="179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MARKETING </a:t>
            </a:r>
            <a:r>
              <a:rPr lang="en-US" altLang="ko-KR" sz="14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Agencies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2123728" y="0"/>
            <a:ext cx="108000" cy="642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7215206" y="0"/>
            <a:ext cx="1928794" cy="50004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7215206" cy="50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57F003C-EC8E-4070-A6DF-CF1B25E2BC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4" r:id="rId3"/>
    <p:sldLayoutId id="2147483705" r:id="rId4"/>
    <p:sldLayoutId id="2147483706" r:id="rId5"/>
    <p:sldLayoutId id="214748370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rumpia.com/manageAccount/signup3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allin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496"/>
            <a:ext cx="2914650" cy="866775"/>
          </a:xfrm>
          <a:prstGeom prst="rect">
            <a:avLst/>
          </a:prstGeom>
        </p:spPr>
      </p:pic>
      <p:pic>
        <p:nvPicPr>
          <p:cNvPr id="11" name="그림 10" descr="title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214950"/>
            <a:ext cx="200025" cy="781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6" y="5261728"/>
            <a:ext cx="285296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3600" b="1" dirty="0" smtClean="0">
                <a:solidFill>
                  <a:srgbClr val="2E9C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Marketing</a:t>
            </a:r>
          </a:p>
          <a:p>
            <a:pPr>
              <a:lnSpc>
                <a:spcPts val="2800"/>
              </a:lnSpc>
            </a:pPr>
            <a:r>
              <a:rPr lang="en-US" altLang="ko-K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Agencies</a:t>
            </a:r>
            <a:endParaRPr lang="ko-KR" altLang="en-US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909" y="928671"/>
            <a:ext cx="342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sz="4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Your Company </a:t>
            </a:r>
            <a:endParaRPr lang="ko-KR" altLang="en-US" sz="4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remy\Desktop\iStock_000004904119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0364" y="0"/>
            <a:ext cx="45736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7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BFE96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[Your Company]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can help you…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7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8272" y="2285992"/>
            <a:ext cx="6477000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Create, manage, and measure digital campaigns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Engage your audience with both inbound and outbound marketing strategies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Collect valuable custom data to send targeted messages</a:t>
            </a: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endParaRPr lang="en-US" sz="2000" dirty="0" smtClean="0">
              <a:solidFill>
                <a:schemeClr val="bg1"/>
              </a:solidFill>
              <a:latin typeface="Georgia" pitchFamily="18" charset="0"/>
              <a:cs typeface="Calibri" pitchFamily="34" charset="0"/>
            </a:endParaRPr>
          </a:p>
          <a:p>
            <a:pPr marL="285750" indent="-285750">
              <a:lnSpc>
                <a:spcPts val="1900"/>
              </a:lnSpc>
              <a:buClr>
                <a:srgbClr val="90E1F4"/>
              </a:buClr>
              <a:buFontTx/>
              <a:buChar char="˃"/>
            </a:pP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Retain clients and keep them happy with a one-stop-shop solution</a:t>
            </a:r>
          </a:p>
          <a:p>
            <a:pPr marL="285750" indent="-285750">
              <a:buClr>
                <a:srgbClr val="90E1F4"/>
              </a:buClr>
              <a:buFontTx/>
              <a:buChar char="˃"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3571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/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[Your Company]</a:t>
            </a:r>
            <a:endParaRPr lang="ko-K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그림 7" descr="iStock_000006809044X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308390"/>
            <a:ext cx="2987824" cy="25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5536" y="106872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Create, Manage, and Measure Campaigns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14950"/>
            <a:ext cx="2344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Multiple ways to collect contacts to quickly grow your client’s database and collect targeted data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071802" y="2214554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929322" y="2143116"/>
            <a:ext cx="18000" cy="3929090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67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275856" y="4857760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Send Messages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4986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Campaign Manager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48577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Collect Contacts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856" y="521495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Appeal to consumer preferences and expand your reach with 5 of today’s most popular communication channels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4986" y="5214950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Get analytics on opt-in rates, open rates, delivery reports, and social media statistics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14744" y="2564904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7"/>
          <p:cNvSpPr txBox="1"/>
          <p:nvPr/>
        </p:nvSpPr>
        <p:spPr>
          <a:xfrm>
            <a:off x="4125257" y="2636912"/>
            <a:ext cx="1285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Don’t forget to attend our blowout sale this Friday only! Doors open at 7 AM. See you there!</a:t>
            </a:r>
            <a:endParaRPr lang="ko-KR" altLang="en-US" sz="1100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그림 14" descr="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564904"/>
            <a:ext cx="1933996" cy="208487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93" y="2925489"/>
            <a:ext cx="249095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7516" y="1068722"/>
            <a:ext cx="866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Engage Consumers with High-Impact Features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4842832"/>
            <a:ext cx="201622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Multi-channel Coupons</a:t>
            </a:r>
          </a:p>
          <a:p>
            <a:pPr marL="0" lvl="2" indent="-285750"/>
            <a:r>
              <a:rPr lang="en-US" sz="12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Send immediate deals to consumers’ mobile phones or offer coupons via Facebook to drive traffic and boost sales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4797152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QR Codes</a:t>
            </a:r>
          </a:p>
          <a:p>
            <a:pPr marL="0" lvl="2" indent="-342900"/>
            <a:r>
              <a:rPr lang="en-US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Interactive QR Codes give consumers on-demand delivery of important news and promotions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797152"/>
            <a:ext cx="20162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Mobile Keyword</a:t>
            </a:r>
          </a:p>
          <a:p>
            <a:pPr marL="0" lvl="1" indent="-285750"/>
            <a:r>
              <a:rPr lang="en-US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Perfect tool to kick off a mobile campaign and start engaging customers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264" y="4797152"/>
            <a:ext cx="20162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Social Media</a:t>
            </a:r>
          </a:p>
          <a:p>
            <a:pPr marL="0" lvl="2" indent="-342900"/>
            <a:r>
              <a:rPr lang="en-US" sz="14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Provide an interactive space for consumers to build online relationships with clients’ brands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2565429"/>
            <a:ext cx="1711543" cy="208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909852" y="2565429"/>
            <a:ext cx="12858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altLang="ko-KR" sz="11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[COMPANY_NAME] 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altLang="ko-KR" sz="11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96362</a:t>
            </a:r>
            <a:r>
              <a:rPr lang="en-US" altLang="ko-KR" sz="11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 to start receiving exclusive news and promos!</a:t>
            </a:r>
            <a:endParaRPr lang="ko-KR" altLang="en-US" sz="11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그림 18" descr="mobilecoup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709170"/>
            <a:ext cx="1244273" cy="1800225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39420" y="3249241"/>
            <a:ext cx="2122608" cy="96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43" y="2924668"/>
            <a:ext cx="1899841" cy="15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9558" y="1084111"/>
            <a:ext cx="81915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Collect Valuable Custom Data to Send Targeted Messages</a:t>
            </a:r>
            <a:endParaRPr lang="en-US" sz="31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832573"/>
            <a:ext cx="277176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Online Sign-up Pages</a:t>
            </a:r>
          </a:p>
          <a:p>
            <a:pPr marL="0" lvl="2" indent="-28575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Capture customer information (including custom data) online, via mobile devices, or from Facebook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176" y="4832573"/>
            <a:ext cx="2414574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ts val="2000"/>
              </a:lnSpc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Keyword Data Capture</a:t>
            </a:r>
          </a:p>
          <a:p>
            <a:pPr marL="0" lvl="2" indent="-34290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Fun and interactive way to use keyword opt-ins to collect much more than mobile numbers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832573"/>
            <a:ext cx="23574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Custom Data Fields</a:t>
            </a:r>
          </a:p>
          <a:p>
            <a:pPr marL="0" lvl="1" indent="-28575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Collect various types of data like age, gender, and income range</a:t>
            </a:r>
          </a:p>
          <a:p>
            <a:pPr marL="0" lvl="1" indent="-285750"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0" lvl="1" indent="-285750"/>
            <a:r>
              <a:rPr lang="en-US" sz="1400" dirty="0" smtClean="0">
                <a:latin typeface="Calibri" pitchFamily="34" charset="0"/>
                <a:cs typeface="Calibri" pitchFamily="34" charset="0"/>
              </a:rPr>
              <a:t>Create campaigns that tailor-fit consumer demographics</a:t>
            </a:r>
          </a:p>
        </p:txBody>
      </p:sp>
      <p:pic>
        <p:nvPicPr>
          <p:cNvPr id="8" name="그림 7" descr="onlinesign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8797" y="2708920"/>
            <a:ext cx="1706406" cy="170640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5" y="2842043"/>
            <a:ext cx="1477474" cy="16676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97" y="2842043"/>
            <a:ext cx="2935968" cy="1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928670"/>
            <a:ext cx="9144000" cy="1357322"/>
          </a:xfrm>
          <a:prstGeom prst="rect">
            <a:avLst/>
          </a:prstGeom>
          <a:solidFill>
            <a:srgbClr val="2E9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9558" y="1084111"/>
            <a:ext cx="81915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  <a:latin typeface="Georgia" pitchFamily="18" charset="0"/>
              </a:rPr>
              <a:t>One-Stop-Shop Solution Attracts and Retains Clients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4581128"/>
            <a:ext cx="2500330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lnSpc>
                <a:spcPts val="2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5 Communication Channels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452131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Innovative Features</a:t>
            </a:r>
          </a:p>
          <a:p>
            <a:pPr indent="-180000">
              <a:buClr>
                <a:srgbClr val="2E9CD2"/>
              </a:buClr>
            </a:pPr>
            <a:endParaRPr lang="en-US" sz="2000" b="1" dirty="0" smtClean="0">
              <a:solidFill>
                <a:srgbClr val="2E9CD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5091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Clr>
                <a:srgbClr val="2E9CD2"/>
              </a:buClr>
            </a:pPr>
            <a:r>
              <a:rPr lang="en-US" sz="2000" b="1" dirty="0" smtClean="0">
                <a:solidFill>
                  <a:srgbClr val="2E9CD2"/>
                </a:solidFill>
                <a:latin typeface="Calibri" pitchFamily="34" charset="0"/>
                <a:cs typeface="Calibri" pitchFamily="34" charset="0"/>
              </a:rPr>
              <a:t>API Integration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5157192"/>
            <a:ext cx="2344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Combines all popular channels of communication on a single platform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4869160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Stay ahead of the game with new mobile, email, and social media marketing features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176" y="4869160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1600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Integrate a robust, two-way API with your client’s application to enhance  existing services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7" y="2711591"/>
            <a:ext cx="2219656" cy="158150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83" y="2724995"/>
            <a:ext cx="1493482" cy="16519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20" y="2755349"/>
            <a:ext cx="1825779" cy="182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8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954929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494949"/>
                </a:solidFill>
                <a:latin typeface="Georgia" pitchFamily="18" charset="0"/>
              </a:rPr>
              <a:t>Why </a:t>
            </a:r>
            <a:r>
              <a:rPr lang="en-US" sz="4600" b="1" dirty="0" smtClean="0">
                <a:solidFill>
                  <a:srgbClr val="00B0F0"/>
                </a:solidFill>
                <a:latin typeface="Georgia" pitchFamily="18" charset="0"/>
              </a:rPr>
              <a:t>[Your Company]?</a:t>
            </a:r>
            <a:endParaRPr lang="en-US" sz="46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931482"/>
            <a:ext cx="7467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/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Mobile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Text, Email, </a:t>
            </a:r>
            <a:r>
              <a:rPr lang="en-US" sz="2000" b="1" dirty="0" smtClean="0">
                <a:solidFill>
                  <a:srgbClr val="2E9CD2"/>
                </a:solidFill>
                <a:latin typeface="Georgia" pitchFamily="18" charset="0"/>
              </a:rPr>
              <a:t>Voice, Chat, </a:t>
            </a:r>
            <a:r>
              <a:rPr lang="en-US" sz="2000" b="1" dirty="0">
                <a:solidFill>
                  <a:srgbClr val="2E9CD2"/>
                </a:solidFill>
                <a:latin typeface="Georgia" pitchFamily="18" charset="0"/>
              </a:rPr>
              <a:t>and Social Media</a:t>
            </a:r>
            <a:r>
              <a:rPr lang="en-US" sz="2000" dirty="0">
                <a:solidFill>
                  <a:srgbClr val="2E9CD2"/>
                </a:solidFill>
                <a:latin typeface="Georgia" pitchFamily="18" charset="0"/>
              </a:rPr>
              <a:t> </a:t>
            </a:r>
            <a:endParaRPr lang="en-US" sz="2000" dirty="0" smtClean="0">
              <a:solidFill>
                <a:srgbClr val="2E9CD2"/>
              </a:solidFill>
              <a:latin typeface="Georgia" pitchFamily="18" charset="0"/>
            </a:endParaRPr>
          </a:p>
          <a:p>
            <a:pPr indent="-285750" algn="ctr"/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– </a:t>
            </a:r>
            <a:r>
              <a:rPr lang="en-US" sz="2000" dirty="0">
                <a:solidFill>
                  <a:srgbClr val="494949"/>
                </a:solidFill>
                <a:latin typeface="Georgia" pitchFamily="18" charset="0"/>
              </a:rPr>
              <a:t>on a SINGLE platform for one low </a:t>
            </a:r>
            <a:r>
              <a:rPr lang="en-US" sz="2000" dirty="0" smtClean="0">
                <a:solidFill>
                  <a:srgbClr val="494949"/>
                </a:solidFill>
                <a:latin typeface="Georgia" pitchFamily="18" charset="0"/>
              </a:rPr>
              <a:t>price</a:t>
            </a: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sz="2000" dirty="0" smtClean="0">
              <a:solidFill>
                <a:srgbClr val="494949"/>
              </a:solidFill>
              <a:latin typeface="Georgia" pitchFamily="18" charset="0"/>
            </a:endParaRPr>
          </a:p>
          <a:p>
            <a:pPr indent="-285750"/>
            <a:endParaRPr lang="en-US" dirty="0">
              <a:solidFill>
                <a:srgbClr val="494949"/>
              </a:solidFill>
              <a:latin typeface="Georgia" pitchFamily="18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5 channels cover more customers than email or texting 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alone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need to learn multiple software or pay multiple bills</a:t>
            </a: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US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BFE961"/>
              </a:buClr>
              <a:buFont typeface="Wingdings" pitchFamily="2" charset="2"/>
              <a:buChar char="l"/>
            </a:pPr>
            <a:r>
              <a:rPr lang="en-US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Latest digital technologies to engage consumers, launch targeted marketing campaigns, and retain more clients.</a:t>
            </a:r>
          </a:p>
          <a:p>
            <a:endParaRPr lang="en-US" dirty="0">
              <a:solidFill>
                <a:srgbClr val="494949"/>
              </a:solidFill>
              <a:latin typeface="Georgia" pitchFamily="18" charset="0"/>
            </a:endParaRPr>
          </a:p>
        </p:txBody>
      </p:sp>
      <p:pic>
        <p:nvPicPr>
          <p:cNvPr id="9" name="그림 8" descr="tools_il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636912"/>
            <a:ext cx="6862754" cy="16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upport.png"/>
          <p:cNvPicPr>
            <a:picLocks noChangeAspect="1"/>
          </p:cNvPicPr>
          <p:nvPr/>
        </p:nvPicPr>
        <p:blipFill>
          <a:blip r:embed="rId3" cstate="print">
            <a:lum bright="9000" contrast="-3000"/>
          </a:blip>
          <a:stretch>
            <a:fillRect/>
          </a:stretch>
        </p:blipFill>
        <p:spPr>
          <a:xfrm>
            <a:off x="3143240" y="1878531"/>
            <a:ext cx="6000760" cy="3765048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143372" y="6286520"/>
            <a:ext cx="1066800" cy="329184"/>
          </a:xfrm>
          <a:prstGeom prst="rect">
            <a:avLst/>
          </a:prstGeom>
        </p:spPr>
        <p:txBody>
          <a:bodyPr/>
          <a:lstStyle/>
          <a:p>
            <a:fld id="{857F003C-EC8E-4070-A6DF-CF1B25E2BC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41B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0" y="1000108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[ Insert Benefits of </a:t>
            </a:r>
            <a:r>
              <a:rPr lang="en-US" sz="3600" b="1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Your Company </a:t>
            </a:r>
            <a:r>
              <a:rPr lang="en-US" sz="3600" b="1" dirty="0" smtClean="0">
                <a:solidFill>
                  <a:srgbClr val="00B0F0"/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]</a:t>
            </a:r>
            <a:endParaRPr lang="en-US" sz="3600" b="1" dirty="0">
              <a:solidFill>
                <a:srgbClr val="00B0F0"/>
              </a:solidFill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65757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E9CD2"/>
              </a:buClr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(EXAMPLES):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7-Day technical Support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Complimentary </a:t>
            </a:r>
            <a:r>
              <a:rPr lang="en-US" sz="2000" b="1" dirty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training </a:t>
            </a: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session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Low price for plans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Rollover text credits</a:t>
            </a:r>
          </a:p>
          <a:p>
            <a:pPr marL="285750" indent="-285750">
              <a:lnSpc>
                <a:spcPct val="150000"/>
              </a:lnSpc>
              <a:buClr>
                <a:srgbClr val="2E9CD2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494949"/>
                </a:solidFill>
                <a:latin typeface="Calibri" pitchFamily="34" charset="0"/>
                <a:cs typeface="Calibri" pitchFamily="34" charset="0"/>
              </a:rPr>
              <a:t>NO contract</a:t>
            </a:r>
            <a:endParaRPr lang="en-US" sz="2000" b="1" dirty="0">
              <a:solidFill>
                <a:srgbClr val="49494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643578"/>
            <a:ext cx="7858180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[Customize to reflect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Your Company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’s Free Trial availability and sales phone number]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Georgia" pitchFamily="18" charset="0"/>
                <a:cs typeface="Calibri" pitchFamily="34" charset="0"/>
              </a:rPr>
              <a:t>Sign up NOW for a </a:t>
            </a:r>
            <a:r>
              <a:rPr lang="en-US" dirty="0" smtClean="0">
                <a:solidFill>
                  <a:srgbClr val="2E9CD2"/>
                </a:solidFill>
                <a:latin typeface="Georgia" pitchFamily="18" charset="0"/>
                <a:cs typeface="Calibri" pitchFamily="34" charset="0"/>
                <a:hlinkClick r:id="rId4"/>
              </a:rPr>
              <a:t>Free Trial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, or Call us today at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  <a:cs typeface="Calibri" pitchFamily="34" charset="0"/>
              </a:rPr>
              <a:t>[phone number]</a:t>
            </a:r>
            <a:r>
              <a:rPr lang="en-US" b="1" dirty="0" smtClean="0">
                <a:latin typeface="Georgia" pitchFamily="18" charset="0"/>
                <a:cs typeface="Calibri" pitchFamily="34" charset="0"/>
              </a:rPr>
              <a:t>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to see why so many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Marketing Agencies choose </a:t>
            </a:r>
            <a:r>
              <a:rPr lang="en-US" dirty="0" smtClean="0">
                <a:latin typeface="Georgia" pitchFamily="18" charset="0"/>
                <a:cs typeface="Calibri" pitchFamily="34" charset="0"/>
              </a:rPr>
              <a:t>us for all of their marketing needs!</a:t>
            </a:r>
            <a:endParaRPr lang="en-US" b="1" dirty="0">
              <a:latin typeface="Georgia" pitchFamily="18" charset="0"/>
              <a:cs typeface="Calibri" pitchFamily="34" charset="0"/>
            </a:endParaRPr>
          </a:p>
          <a:p>
            <a:pPr>
              <a:lnSpc>
                <a:spcPts val="2500"/>
              </a:lnSpc>
            </a:pP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>
          <a:defRPr sz="2000" b="1" dirty="0" smtClean="0">
            <a:solidFill>
              <a:schemeClr val="bg1">
                <a:lumMod val="8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9160</TotalTime>
  <Words>593</Words>
  <Application>Microsoft Office PowerPoint</Application>
  <PresentationFormat>On-screen Show (4:3)</PresentationFormat>
  <Paragraphs>120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[Your Company] can help you…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Industry</dc:title>
  <dc:creator>docircle</dc:creator>
  <cp:lastModifiedBy>Trumpia-SarahChung</cp:lastModifiedBy>
  <cp:revision>472</cp:revision>
  <dcterms:created xsi:type="dcterms:W3CDTF">2012-02-13T19:40:25Z</dcterms:created>
  <dcterms:modified xsi:type="dcterms:W3CDTF">2013-03-27T20:27:27Z</dcterms:modified>
</cp:coreProperties>
</file>