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270" r:id="rId2"/>
    <p:sldId id="271" r:id="rId3"/>
    <p:sldId id="268" r:id="rId4"/>
    <p:sldId id="267" r:id="rId5"/>
    <p:sldId id="269" r:id="rId6"/>
    <p:sldId id="264" r:id="rId7"/>
    <p:sldId id="274" r:id="rId8"/>
    <p:sldId id="272"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CD2"/>
    <a:srgbClr val="494949"/>
    <a:srgbClr val="41B1FD"/>
    <a:srgbClr val="23A5FD"/>
    <a:srgbClr val="21C5FF"/>
    <a:srgbClr val="BFE961"/>
    <a:srgbClr val="2F2F2F"/>
    <a:srgbClr val="E4E4E4"/>
    <a:srgbClr val="F9F9F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37" autoAdjust="0"/>
  </p:normalViewPr>
  <p:slideViewPr>
    <p:cSldViewPr>
      <p:cViewPr>
        <p:scale>
          <a:sx n="75" d="100"/>
          <a:sy n="75" d="100"/>
        </p:scale>
        <p:origin x="-2664" y="-33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8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E55AE-B220-43E9-BD76-A8FBDC2C5C77}" type="datetimeFigureOut">
              <a:rPr lang="ko-KR" altLang="en-US" smtClean="0"/>
              <a:pPr/>
              <a:t>2012-12-04</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D96ACB-3C1A-4E3E-AEF3-A12DC949E030}" type="slidenum">
              <a:rPr lang="ko-KR" altLang="en-US" smtClean="0"/>
              <a:pPr/>
              <a:t>‹#›</a:t>
            </a:fld>
            <a:endParaRPr lang="ko-KR" altLang="en-US"/>
          </a:p>
        </p:txBody>
      </p:sp>
    </p:spTree>
    <p:extLst>
      <p:ext uri="{BB962C8B-B14F-4D97-AF65-F5344CB8AC3E}">
        <p14:creationId xmlns:p14="http://schemas.microsoft.com/office/powerpoint/2010/main" val="2575257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96A44-D09E-4EC7-960C-E7174751D72B}"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244C1-7B7B-4D4E-8C6A-73C945BE21B1}" type="slidenum">
              <a:rPr lang="en-US" smtClean="0"/>
              <a:pPr/>
              <a:t>‹#›</a:t>
            </a:fld>
            <a:endParaRPr lang="en-US"/>
          </a:p>
        </p:txBody>
      </p:sp>
    </p:spTree>
    <p:extLst>
      <p:ext uri="{BB962C8B-B14F-4D97-AF65-F5344CB8AC3E}">
        <p14:creationId xmlns:p14="http://schemas.microsoft.com/office/powerpoint/2010/main" val="3909797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244C1-7B7B-4D4E-8C6A-73C945BE21B1}" type="slidenum">
              <a:rPr lang="en-US" smtClean="0"/>
              <a:pPr/>
              <a:t>2</a:t>
            </a:fld>
            <a:endParaRPr lang="en-US"/>
          </a:p>
        </p:txBody>
      </p:sp>
    </p:spTree>
    <p:extLst>
      <p:ext uri="{BB962C8B-B14F-4D97-AF65-F5344CB8AC3E}">
        <p14:creationId xmlns:p14="http://schemas.microsoft.com/office/powerpoint/2010/main" val="256353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Mobile Keyword</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Create a mobile keyword for each car model and post the keyword and short code on car windows, flyers, newspapers ads, and even your website. Prospective customers can text in the keywords to learn about specs, prices, and more!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Ex. “To learn more about this model, text CARMODEL to 96362!”</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You can also set up a mobile keyword to:</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Direct customers to your online inventory of pre-owned vehicles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Direct customers to online reviews of a specific make and model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Refer buyers to similar makes and models in your lot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Facebook and Twitter</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Post pictures of featured vehicle models to entice new customers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Include attractive content like vehicle features (high MPG, </a:t>
            </a:r>
            <a:r>
              <a:rPr lang="en-US" sz="1200" b="0" i="0" kern="1200" dirty="0" err="1" smtClean="0">
                <a:solidFill>
                  <a:schemeClr val="tx1"/>
                </a:solidFill>
                <a:effectLst/>
                <a:latin typeface="+mn-lt"/>
                <a:ea typeface="+mn-ea"/>
                <a:cs typeface="+mn-cs"/>
              </a:rPr>
              <a:t>bluetooth</a:t>
            </a:r>
            <a:r>
              <a:rPr lang="en-US" sz="1200" b="0" i="0" kern="1200" dirty="0" smtClean="0">
                <a:solidFill>
                  <a:schemeClr val="tx1"/>
                </a:solidFill>
                <a:effectLst/>
                <a:latin typeface="+mn-lt"/>
                <a:ea typeface="+mn-ea"/>
                <a:cs typeface="+mn-cs"/>
              </a:rPr>
              <a:t> technology, interior trim details)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Post customer testimonials to boost credibility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Offer Facebook Coupons for maintenance services exclusively for your social audience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Feature exclusive service deals through SM (maintain positive customer relations)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Tip: social media is a great tool, but one must be actively tracking social interactions online to maintain a good relationship(s)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Mobile Coupons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Send customers deals for car accessories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Offer coupons for car maintenance services like oil changes, brake checks, tire rotations, and alignments</a:t>
            </a:r>
            <a:br>
              <a:rPr lang="en-US" sz="1200" b="0" i="0" kern="1200" dirty="0" smtClean="0">
                <a:solidFill>
                  <a:schemeClr val="tx1"/>
                </a:solidFill>
                <a:effectLst/>
                <a:latin typeface="+mn-lt"/>
                <a:ea typeface="+mn-ea"/>
                <a:cs typeface="+mn-cs"/>
              </a:rPr>
            </a:br>
            <a:endParaRPr lang="en-US" altLang="ko-KR" baseline="0" dirty="0" smtClean="0"/>
          </a:p>
        </p:txBody>
      </p:sp>
      <p:sp>
        <p:nvSpPr>
          <p:cNvPr id="4" name="Slide Number Placeholder 3"/>
          <p:cNvSpPr>
            <a:spLocks noGrp="1"/>
          </p:cNvSpPr>
          <p:nvPr>
            <p:ph type="sldNum" sz="quarter" idx="10"/>
          </p:nvPr>
        </p:nvSpPr>
        <p:spPr/>
        <p:txBody>
          <a:bodyPr/>
          <a:lstStyle/>
          <a:p>
            <a:fld id="{679244C1-7B7B-4D4E-8C6A-73C945BE21B1}" type="slidenum">
              <a:rPr lang="en-US" smtClean="0"/>
              <a:pPr/>
              <a:t>3</a:t>
            </a:fld>
            <a:endParaRPr lang="en-US"/>
          </a:p>
        </p:txBody>
      </p:sp>
    </p:spTree>
    <p:extLst>
      <p:ext uri="{BB962C8B-B14F-4D97-AF65-F5344CB8AC3E}">
        <p14:creationId xmlns:p14="http://schemas.microsoft.com/office/powerpoint/2010/main" val="339928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Email Newsletters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Provide high-impact newsletters via email about new vehicles, blowout sales, and trade-in opportunities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Hundreds of email templates available, or customize with your own HTML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Include links to your Facebook page in email newsletters to get more Like and grow your audience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SMS Blasts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Bring in leads for time-sensitive deals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Ex: “Shop this month only and get 0% financing for 36 months on most models!”</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Send customers instant notifications of service maintenance requirements like oil changes, brake checks, and alignments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Ex. “Hi [$</a:t>
            </a:r>
            <a:r>
              <a:rPr lang="en-US" sz="1200" b="0" i="0" kern="1200" dirty="0" err="1" smtClean="0">
                <a:solidFill>
                  <a:schemeClr val="tx1"/>
                </a:solidFill>
                <a:effectLst/>
                <a:latin typeface="+mn-lt"/>
                <a:ea typeface="+mn-ea"/>
                <a:cs typeface="+mn-cs"/>
              </a:rPr>
              <a:t>First_Name</a:t>
            </a:r>
            <a:r>
              <a:rPr lang="en-US" sz="1200" b="0" i="0" kern="1200" dirty="0" smtClean="0">
                <a:solidFill>
                  <a:schemeClr val="tx1"/>
                </a:solidFill>
                <a:effectLst/>
                <a:latin typeface="+mn-lt"/>
                <a:ea typeface="+mn-ea"/>
                <a:cs typeface="+mn-cs"/>
              </a:rPr>
              <a:t>], Looks like you’re due for an oil change! Come in today to get 10% off!”</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Facebook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Leverage the popularity of social media to announce news and promotions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Update current customers with valuable information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Encourage your audience to “share” and “like” posts to get maximum exposure.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Ex. “Share this post to tell your family and friends about our clearance sale!”</a:t>
            </a:r>
            <a:br>
              <a:rPr lang="en-US" sz="1200" b="0" i="0" kern="1200" dirty="0" smtClean="0">
                <a:solidFill>
                  <a:schemeClr val="tx1"/>
                </a:solidFill>
                <a:effectLst/>
                <a:latin typeface="+mn-lt"/>
                <a:ea typeface="+mn-ea"/>
                <a:cs typeface="+mn-cs"/>
              </a:rPr>
            </a:br>
            <a:endParaRPr lang="en-US" altLang="ko-KR" dirty="0"/>
          </a:p>
        </p:txBody>
      </p:sp>
      <p:sp>
        <p:nvSpPr>
          <p:cNvPr id="4" name="Slide Number Placeholder 3"/>
          <p:cNvSpPr>
            <a:spLocks noGrp="1"/>
          </p:cNvSpPr>
          <p:nvPr>
            <p:ph type="sldNum" sz="quarter" idx="10"/>
          </p:nvPr>
        </p:nvSpPr>
        <p:spPr/>
        <p:txBody>
          <a:bodyPr/>
          <a:lstStyle/>
          <a:p>
            <a:fld id="{679244C1-7B7B-4D4E-8C6A-73C945BE21B1}" type="slidenum">
              <a:rPr lang="en-US" smtClean="0"/>
              <a:pPr/>
              <a:t>4</a:t>
            </a:fld>
            <a:endParaRPr lang="en-US"/>
          </a:p>
        </p:txBody>
      </p:sp>
    </p:spTree>
    <p:extLst>
      <p:ext uri="{BB962C8B-B14F-4D97-AF65-F5344CB8AC3E}">
        <p14:creationId xmlns:p14="http://schemas.microsoft.com/office/powerpoint/2010/main" val="11294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i="0" kern="1200" dirty="0" smtClean="0">
                <a:solidFill>
                  <a:schemeClr val="tx1"/>
                </a:solidFill>
                <a:effectLst/>
                <a:latin typeface="+mn-lt"/>
                <a:ea typeface="+mn-ea"/>
                <a:cs typeface="+mn-cs"/>
              </a:rPr>
              <a:t>Multi-channel Voting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Gain valuable feedback through mobile text and Facebook on customer favorites and opinions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Use the data you collect to improve customer service and tailor marketing/sales strategies to fit the wants/needs of the customer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Facebook Like-gating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Attract more people to Like you on Facebook</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Create an incentive-based “before-Like” tab to entice users to Like your Page and turn your fans into customers by offering exclusive Facebook deals</a:t>
            </a:r>
            <a:endParaRPr lang="en-US" altLang="ko-KR" b="1" baseline="0" dirty="0" smtClean="0"/>
          </a:p>
        </p:txBody>
      </p:sp>
      <p:sp>
        <p:nvSpPr>
          <p:cNvPr id="4" name="Slide Number Placeholder 3"/>
          <p:cNvSpPr>
            <a:spLocks noGrp="1"/>
          </p:cNvSpPr>
          <p:nvPr>
            <p:ph type="sldNum" sz="quarter" idx="10"/>
          </p:nvPr>
        </p:nvSpPr>
        <p:spPr/>
        <p:txBody>
          <a:bodyPr/>
          <a:lstStyle/>
          <a:p>
            <a:fld id="{679244C1-7B7B-4D4E-8C6A-73C945BE21B1}" type="slidenum">
              <a:rPr lang="en-US" smtClean="0"/>
              <a:pPr/>
              <a:t>5</a:t>
            </a:fld>
            <a:endParaRPr lang="en-US"/>
          </a:p>
        </p:txBody>
      </p:sp>
    </p:spTree>
    <p:extLst>
      <p:ext uri="{BB962C8B-B14F-4D97-AF65-F5344CB8AC3E}">
        <p14:creationId xmlns:p14="http://schemas.microsoft.com/office/powerpoint/2010/main" val="11294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Appointment Reminders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Send appointment text reminders for scheduled repairs</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Your customers will appreciate the reminders, and you can secure times and sales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Mobile </a:t>
            </a:r>
            <a:r>
              <a:rPr lang="en-US" sz="1200" b="1" i="0" kern="1200" dirty="0" err="1" smtClean="0">
                <a:solidFill>
                  <a:schemeClr val="tx1"/>
                </a:solidFill>
                <a:effectLst/>
                <a:latin typeface="+mn-lt"/>
                <a:ea typeface="+mn-ea"/>
                <a:cs typeface="+mn-cs"/>
              </a:rPr>
              <a:t>eCards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Send on birthdays, holidays, and special occasions to connect with your customers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You can even attach a mobile coupon to the </a:t>
            </a:r>
            <a:r>
              <a:rPr lang="en-US" sz="1200" b="0" i="0" kern="1200" dirty="0" err="1" smtClean="0">
                <a:solidFill>
                  <a:schemeClr val="tx1"/>
                </a:solidFill>
                <a:effectLst/>
                <a:latin typeface="+mn-lt"/>
                <a:ea typeface="+mn-ea"/>
                <a:cs typeface="+mn-cs"/>
              </a:rPr>
              <a:t>eCards</a:t>
            </a:r>
            <a:r>
              <a:rPr lang="en-US" sz="1200" b="0" i="0" kern="1200" dirty="0" smtClean="0">
                <a:solidFill>
                  <a:schemeClr val="tx1"/>
                </a:solidFill>
                <a:effectLst/>
                <a:latin typeface="+mn-lt"/>
                <a:ea typeface="+mn-ea"/>
                <a:cs typeface="+mn-cs"/>
              </a:rPr>
              <a:t> to offer exclusive discounts and specials</a:t>
            </a:r>
            <a:endParaRPr lang="en-US" altLang="ko-KR" dirty="0"/>
          </a:p>
        </p:txBody>
      </p:sp>
      <p:sp>
        <p:nvSpPr>
          <p:cNvPr id="4" name="Slide Number Placeholder 3"/>
          <p:cNvSpPr>
            <a:spLocks noGrp="1"/>
          </p:cNvSpPr>
          <p:nvPr>
            <p:ph type="sldNum" sz="quarter" idx="10"/>
          </p:nvPr>
        </p:nvSpPr>
        <p:spPr/>
        <p:txBody>
          <a:bodyPr/>
          <a:lstStyle/>
          <a:p>
            <a:fld id="{679244C1-7B7B-4D4E-8C6A-73C945BE21B1}" type="slidenum">
              <a:rPr lang="en-US" smtClean="0"/>
              <a:pPr/>
              <a:t>6</a:t>
            </a:fld>
            <a:endParaRPr lang="en-US"/>
          </a:p>
        </p:txBody>
      </p:sp>
    </p:spTree>
    <p:extLst>
      <p:ext uri="{BB962C8B-B14F-4D97-AF65-F5344CB8AC3E}">
        <p14:creationId xmlns:p14="http://schemas.microsoft.com/office/powerpoint/2010/main" val="225308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Keyword &amp; Short Code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Large collection of mobile keyword features to collect mobile numbers quickly and easily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Advertise keywords on vehicle windows, flyers, banners, on your website, etc.</a:t>
            </a:r>
            <a:endParaRPr lang="en-US" altLang="ko-KR" dirty="0"/>
          </a:p>
        </p:txBody>
      </p:sp>
      <p:sp>
        <p:nvSpPr>
          <p:cNvPr id="4" name="Slide Number Placeholder 3"/>
          <p:cNvSpPr>
            <a:spLocks noGrp="1"/>
          </p:cNvSpPr>
          <p:nvPr>
            <p:ph type="sldNum" sz="quarter" idx="10"/>
          </p:nvPr>
        </p:nvSpPr>
        <p:spPr/>
        <p:txBody>
          <a:bodyPr/>
          <a:lstStyle/>
          <a:p>
            <a:fld id="{679244C1-7B7B-4D4E-8C6A-73C945BE21B1}" type="slidenum">
              <a:rPr lang="en-US" smtClean="0"/>
              <a:pPr/>
              <a:t>7</a:t>
            </a:fld>
            <a:endParaRPr lang="en-US"/>
          </a:p>
        </p:txBody>
      </p:sp>
    </p:spTree>
    <p:extLst>
      <p:ext uri="{BB962C8B-B14F-4D97-AF65-F5344CB8AC3E}">
        <p14:creationId xmlns:p14="http://schemas.microsoft.com/office/powerpoint/2010/main" val="11294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244C1-7B7B-4D4E-8C6A-73C945BE21B1}" type="slidenum">
              <a:rPr lang="en-US" smtClean="0"/>
              <a:pPr/>
              <a:t>8</a:t>
            </a:fld>
            <a:endParaRPr lang="en-US"/>
          </a:p>
        </p:txBody>
      </p:sp>
    </p:spTree>
    <p:extLst>
      <p:ext uri="{BB962C8B-B14F-4D97-AF65-F5344CB8AC3E}">
        <p14:creationId xmlns:p14="http://schemas.microsoft.com/office/powerpoint/2010/main" val="336681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244C1-7B7B-4D4E-8C6A-73C945BE21B1}" type="slidenum">
              <a:rPr lang="en-US" smtClean="0"/>
              <a:pPr/>
              <a:t>9</a:t>
            </a:fld>
            <a:endParaRPr lang="en-US"/>
          </a:p>
        </p:txBody>
      </p:sp>
    </p:spTree>
    <p:extLst>
      <p:ext uri="{BB962C8B-B14F-4D97-AF65-F5344CB8AC3E}">
        <p14:creationId xmlns:p14="http://schemas.microsoft.com/office/powerpoint/2010/main" val="147064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날짜 개체 틀 8"/>
          <p:cNvSpPr>
            <a:spLocks noGrp="1"/>
          </p:cNvSpPr>
          <p:nvPr>
            <p:ph type="dt" sz="half" idx="10"/>
          </p:nvPr>
        </p:nvSpPr>
        <p:spPr>
          <a:xfrm>
            <a:off x="457200" y="18288"/>
            <a:ext cx="2895600" cy="329184"/>
          </a:xfrm>
          <a:prstGeom prst="rect">
            <a:avLst/>
          </a:prstGeom>
        </p:spPr>
        <p:txBody>
          <a:bodyPr/>
          <a:lstStyle/>
          <a:p>
            <a:endParaRPr lang="en-US"/>
          </a:p>
        </p:txBody>
      </p:sp>
      <p:sp>
        <p:nvSpPr>
          <p:cNvPr id="10" name="슬라이드 번호 개체 틀 9"/>
          <p:cNvSpPr>
            <a:spLocks noGrp="1"/>
          </p:cNvSpPr>
          <p:nvPr>
            <p:ph type="sldNum" sz="quarter" idx="11"/>
          </p:nvPr>
        </p:nvSpPr>
        <p:spPr>
          <a:xfrm>
            <a:off x="7620000" y="18288"/>
            <a:ext cx="1066800" cy="329184"/>
          </a:xfrm>
          <a:prstGeom prst="rect">
            <a:avLst/>
          </a:prstGeom>
        </p:spPr>
        <p:txBody>
          <a:bodyPr/>
          <a:lstStyle/>
          <a:p>
            <a:fld id="{857F003C-EC8E-4070-A6DF-CF1B25E2BC4D}" type="slidenum">
              <a:rPr lang="en-US" smtClean="0"/>
              <a:pPr/>
              <a:t>‹#›</a:t>
            </a:fld>
            <a:endParaRPr lang="en-US"/>
          </a:p>
        </p:txBody>
      </p:sp>
      <p:sp>
        <p:nvSpPr>
          <p:cNvPr id="11" name="바닥글 개체 틀 10"/>
          <p:cNvSpPr>
            <a:spLocks noGrp="1"/>
          </p:cNvSpPr>
          <p:nvPr>
            <p:ph type="ftr" sz="quarter" idx="12"/>
          </p:nvPr>
        </p:nvSpPr>
        <p:spPr>
          <a:xfrm>
            <a:off x="3429000" y="18288"/>
            <a:ext cx="4114800" cy="329184"/>
          </a:xfrm>
          <a:prstGeom prst="rect">
            <a:avLst/>
          </a:prstGeom>
        </p:spPr>
        <p:txBody>
          <a:bodyPr/>
          <a:lstStyle/>
          <a:p>
            <a:endParaRPr lang="en-US"/>
          </a:p>
        </p:txBody>
      </p:sp>
      <p:sp>
        <p:nvSpPr>
          <p:cNvPr id="12" name="제목 11"/>
          <p:cNvSpPr>
            <a:spLocks noGrp="1"/>
          </p:cNvSpPr>
          <p:nvPr>
            <p:ph type="title"/>
          </p:nvPr>
        </p:nvSpPr>
        <p:spPr>
          <a:xfrm>
            <a:off x="457200" y="533400"/>
            <a:ext cx="8229600" cy="990600"/>
          </a:xfrm>
          <a:prstGeom prst="rect">
            <a:avLst/>
          </a:prstGeom>
        </p:spPr>
        <p:txBody>
          <a:bodyPr/>
          <a:lstStyle/>
          <a:p>
            <a:r>
              <a:rPr lang="ko-KR" altLang="en-US" smtClean="0"/>
              <a:t>마스터 제목 스타일 편집</a:t>
            </a:r>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직사각형 6"/>
          <p:cNvSpPr/>
          <p:nvPr userDrawn="1"/>
        </p:nvSpPr>
        <p:spPr>
          <a:xfrm>
            <a:off x="0" y="928670"/>
            <a:ext cx="9144000" cy="135732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userDrawn="1"/>
        </p:nvSpPr>
        <p:spPr>
          <a:xfrm>
            <a:off x="1571604" y="0"/>
            <a:ext cx="108000" cy="642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userDrawn="1"/>
        </p:nvSpPr>
        <p:spPr>
          <a:xfrm>
            <a:off x="4500562" y="2143116"/>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Slide Number Placeholder 3"/>
          <p:cNvSpPr>
            <a:spLocks noGrp="1"/>
          </p:cNvSpPr>
          <p:nvPr>
            <p:ph type="sldNum" sz="quarter" idx="12"/>
          </p:nvPr>
        </p:nvSpPr>
        <p:spPr>
          <a:xfrm>
            <a:off x="4143372" y="6286520"/>
            <a:ext cx="1066800" cy="329184"/>
          </a:xfrm>
          <a:prstGeom prst="rect">
            <a:avLst/>
          </a:prstGeom>
        </p:spPr>
        <p:txBody>
          <a:bodyPr/>
          <a:lstStyle>
            <a:lvl1pPr algn="ctr">
              <a:defRPr sz="1200">
                <a:solidFill>
                  <a:schemeClr val="bg1">
                    <a:lumMod val="50000"/>
                  </a:schemeClr>
                </a:solidFill>
                <a:latin typeface="Calibri" pitchFamily="34" charset="0"/>
                <a:cs typeface="Calibri" pitchFamily="34" charset="0"/>
              </a:defRPr>
            </a:lvl1pPr>
          </a:lstStyle>
          <a:p>
            <a:fld id="{857F003C-EC8E-4070-A6DF-CF1B25E2BC4D}" type="slidenum">
              <a:rPr lang="en-US" smtClean="0"/>
              <a:pPr/>
              <a:t>‹#›</a:t>
            </a:fld>
            <a:endParaRPr lang="en-US" dirty="0"/>
          </a:p>
        </p:txBody>
      </p:sp>
      <p:sp>
        <p:nvSpPr>
          <p:cNvPr id="25" name="제목 28"/>
          <p:cNvSpPr>
            <a:spLocks noGrp="1"/>
          </p:cNvSpPr>
          <p:nvPr>
            <p:ph type="title" hasCustomPrompt="1"/>
          </p:nvPr>
        </p:nvSpPr>
        <p:spPr>
          <a:xfrm>
            <a:off x="557242" y="1142984"/>
            <a:ext cx="8229600" cy="714380"/>
          </a:xfrm>
          <a:prstGeom prst="rect">
            <a:avLst/>
          </a:prstGeom>
        </p:spPr>
        <p:txBody>
          <a:bodyPr/>
          <a:lstStyle>
            <a:lvl1pPr>
              <a:defRPr sz="4000"/>
            </a:lvl1pPr>
          </a:lstStyle>
          <a:p>
            <a:r>
              <a:rPr lang="en-US" altLang="ko-KR" sz="3400" b="1" dirty="0" smtClean="0">
                <a:solidFill>
                  <a:schemeClr val="bg1"/>
                </a:solidFill>
                <a:latin typeface="Georgia" pitchFamily="18" charset="0"/>
              </a:rPr>
              <a:t>Bring in more </a:t>
            </a:r>
            <a:r>
              <a:rPr lang="en-US" altLang="ko-KR" sz="3400" b="1" dirty="0" smtClean="0">
                <a:solidFill>
                  <a:srgbClr val="BFE961"/>
                </a:solidFill>
                <a:latin typeface="Georgia" pitchFamily="18" charset="0"/>
              </a:rPr>
              <a:t>first-time</a:t>
            </a:r>
            <a:r>
              <a:rPr lang="en-US" altLang="ko-KR" sz="3400" b="1" dirty="0" smtClean="0">
                <a:solidFill>
                  <a:schemeClr val="bg1"/>
                </a:solidFill>
                <a:latin typeface="Georgia" pitchFamily="18" charset="0"/>
              </a:rPr>
              <a:t> shoppers</a:t>
            </a:r>
            <a:endParaRPr lang="en-US" altLang="ko-KR" sz="3400" b="1" dirty="0">
              <a:solidFill>
                <a:schemeClr val="bg1"/>
              </a:solidFill>
              <a:latin typeface="Georgia" pitchFamily="18" charset="0"/>
            </a:endParaRPr>
          </a:p>
        </p:txBody>
      </p:sp>
      <p:sp>
        <p:nvSpPr>
          <p:cNvPr id="26" name="텍스트 개체 틀 35"/>
          <p:cNvSpPr>
            <a:spLocks noGrp="1"/>
          </p:cNvSpPr>
          <p:nvPr>
            <p:ph type="body" sz="quarter" idx="13" hasCustomPrompt="1"/>
          </p:nvPr>
        </p:nvSpPr>
        <p:spPr>
          <a:xfrm>
            <a:off x="571500" y="1714488"/>
            <a:ext cx="6715125" cy="428625"/>
          </a:xfrm>
          <a:prstGeom prst="rect">
            <a:avLst/>
          </a:prstGeom>
        </p:spPr>
        <p:txBody>
          <a:bodyPr/>
          <a:lstStyle>
            <a:lvl2pPr>
              <a:buNone/>
              <a:defRPr/>
            </a:lvl2pPr>
          </a:lstStyle>
          <a:p>
            <a:pPr marL="0" lvl="1"/>
            <a:r>
              <a:rPr lang="en-US" altLang="ko-KR" sz="2000" b="1" dirty="0" smtClean="0">
                <a:solidFill>
                  <a:schemeClr val="bg1">
                    <a:lumMod val="85000"/>
                  </a:schemeClr>
                </a:solidFill>
                <a:latin typeface="Calibri" pitchFamily="34" charset="0"/>
                <a:cs typeface="Calibri" pitchFamily="34" charset="0"/>
              </a:rPr>
              <a:t>Drive new traffic to your store !</a:t>
            </a:r>
          </a:p>
        </p:txBody>
      </p:sp>
      <p:sp>
        <p:nvSpPr>
          <p:cNvPr id="27" name="텍스트 개체 틀 37"/>
          <p:cNvSpPr>
            <a:spLocks noGrp="1"/>
          </p:cNvSpPr>
          <p:nvPr>
            <p:ph type="body" sz="quarter" idx="14" hasCustomPrompt="1"/>
          </p:nvPr>
        </p:nvSpPr>
        <p:spPr>
          <a:xfrm>
            <a:off x="1071538" y="4857770"/>
            <a:ext cx="2714644" cy="1214436"/>
          </a:xfrm>
          <a:prstGeom prst="rect">
            <a:avLst/>
          </a:prstGeom>
        </p:spPr>
        <p:txBody>
          <a:bodyPr/>
          <a:lstStyle>
            <a:lvl1pPr>
              <a:buFontTx/>
              <a:buNone/>
              <a:defRPr sz="2000"/>
            </a:lvl1pPr>
            <a:lvl2pPr>
              <a:buNone/>
              <a:defRPr sz="1600"/>
            </a:lvl2pPr>
          </a:lstStyle>
          <a:p>
            <a:pPr indent="-180000">
              <a:buClr>
                <a:srgbClr val="2E9CD2"/>
              </a:buClr>
            </a:pPr>
            <a:r>
              <a:rPr lang="en-US" altLang="ko-KR" sz="2400" b="1" dirty="0" smtClean="0">
                <a:solidFill>
                  <a:srgbClr val="2E9CD2"/>
                </a:solidFill>
                <a:latin typeface="Calibri" pitchFamily="34" charset="0"/>
                <a:cs typeface="Calibri" pitchFamily="34" charset="0"/>
              </a:rPr>
              <a:t>SOCIAL MEDIA</a:t>
            </a:r>
          </a:p>
          <a:p>
            <a:pPr marL="0" lvl="1"/>
            <a:r>
              <a:rPr lang="en-US" altLang="ko-KR" sz="1700" dirty="0" smtClean="0">
                <a:solidFill>
                  <a:srgbClr val="494949"/>
                </a:solidFill>
                <a:latin typeface="Calibri" pitchFamily="34" charset="0"/>
                <a:cs typeface="Calibri" pitchFamily="34" charset="0"/>
              </a:rPr>
              <a:t>Encourage word-of-mouth marketing for exposure</a:t>
            </a:r>
          </a:p>
        </p:txBody>
      </p:sp>
      <p:sp>
        <p:nvSpPr>
          <p:cNvPr id="28" name="텍스트 개체 틀 37"/>
          <p:cNvSpPr>
            <a:spLocks noGrp="1"/>
          </p:cNvSpPr>
          <p:nvPr>
            <p:ph type="body" sz="quarter" idx="15" hasCustomPrompt="1"/>
          </p:nvPr>
        </p:nvSpPr>
        <p:spPr>
          <a:xfrm>
            <a:off x="5143504" y="4857760"/>
            <a:ext cx="2714644" cy="1214436"/>
          </a:xfrm>
          <a:prstGeom prst="rect">
            <a:avLst/>
          </a:prstGeom>
        </p:spPr>
        <p:txBody>
          <a:bodyPr/>
          <a:lstStyle>
            <a:lvl1pPr>
              <a:buFontTx/>
              <a:buNone/>
              <a:defRPr sz="2000"/>
            </a:lvl1pPr>
            <a:lvl2pPr>
              <a:buNone/>
              <a:defRPr sz="1600"/>
            </a:lvl2pPr>
          </a:lstStyle>
          <a:p>
            <a:pPr indent="-180000">
              <a:buClr>
                <a:srgbClr val="2E9CD2"/>
              </a:buClr>
            </a:pPr>
            <a:r>
              <a:rPr lang="en-US" altLang="ko-KR" sz="2400" b="1" dirty="0" smtClean="0">
                <a:solidFill>
                  <a:srgbClr val="2E9CD2"/>
                </a:solidFill>
                <a:latin typeface="Calibri" pitchFamily="34" charset="0"/>
                <a:cs typeface="Calibri" pitchFamily="34" charset="0"/>
              </a:rPr>
              <a:t>SOCIAL MEDIA</a:t>
            </a:r>
          </a:p>
          <a:p>
            <a:pPr marL="0" lvl="1"/>
            <a:r>
              <a:rPr lang="en-US" altLang="ko-KR" sz="1700" dirty="0" smtClean="0">
                <a:solidFill>
                  <a:srgbClr val="494949"/>
                </a:solidFill>
                <a:latin typeface="Calibri" pitchFamily="34" charset="0"/>
                <a:cs typeface="Calibri" pitchFamily="34" charset="0"/>
              </a:rPr>
              <a:t>Encourage word-of-mouth marketing for exposure</a:t>
            </a:r>
          </a:p>
        </p:txBody>
      </p:sp>
      <p:sp>
        <p:nvSpPr>
          <p:cNvPr id="16" name="TextBox 15"/>
          <p:cNvSpPr txBox="1"/>
          <p:nvPr userDrawn="1"/>
        </p:nvSpPr>
        <p:spPr>
          <a:xfrm>
            <a:off x="142844" y="214290"/>
            <a:ext cx="1364797" cy="292388"/>
          </a:xfrm>
          <a:prstGeom prst="rect">
            <a:avLst/>
          </a:prstGeom>
          <a:noFill/>
        </p:spPr>
        <p:txBody>
          <a:bodyPr wrap="none" rtlCol="0">
            <a:spAutoFit/>
          </a:bodyPr>
          <a:lstStyle/>
          <a:p>
            <a:r>
              <a:rPr lang="en-US" altLang="ko-KR" sz="1300" b="1" dirty="0" smtClean="0">
                <a:solidFill>
                  <a:schemeClr val="bg1">
                    <a:lumMod val="50000"/>
                  </a:schemeClr>
                </a:solidFill>
                <a:latin typeface="Calibri" pitchFamily="34" charset="0"/>
                <a:cs typeface="Calibri" pitchFamily="34" charset="0"/>
              </a:rPr>
              <a:t>Auto Dealerships</a:t>
            </a:r>
            <a:endParaRPr lang="ko-KR" altLang="en-US" sz="1300" dirty="0">
              <a:solidFill>
                <a:schemeClr val="bg1">
                  <a:lumMod val="50000"/>
                </a:schemeClr>
              </a:solidFill>
              <a:latin typeface="Calibri" pitchFamily="34" charset="0"/>
              <a:cs typeface="Calibr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3" name="직사각형 2"/>
          <p:cNvSpPr/>
          <p:nvPr userDrawn="1"/>
        </p:nvSpPr>
        <p:spPr>
          <a:xfrm>
            <a:off x="7215206" y="0"/>
            <a:ext cx="1928794" cy="50004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userDrawn="1"/>
        </p:nvSpPr>
        <p:spPr>
          <a:xfrm>
            <a:off x="0" y="0"/>
            <a:ext cx="7215206" cy="500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userDrawn="1"/>
        </p:nvSpPr>
        <p:spPr>
          <a:xfrm>
            <a:off x="7429520" y="71414"/>
            <a:ext cx="1571636" cy="338554"/>
          </a:xfrm>
          <a:prstGeom prst="rect">
            <a:avLst/>
          </a:prstGeom>
          <a:noFill/>
        </p:spPr>
        <p:txBody>
          <a:bodyPr wrap="square" rtlCol="0">
            <a:spAutoFit/>
          </a:bodyPr>
          <a:lstStyle/>
          <a:p>
            <a:pPr marL="0"/>
            <a:r>
              <a:rPr lang="en-US" altLang="ko-KR" sz="1600" b="1" dirty="0" smtClean="0">
                <a:solidFill>
                  <a:schemeClr val="bg1">
                    <a:lumMod val="85000"/>
                  </a:schemeClr>
                </a:solidFill>
                <a:latin typeface="Calibri" pitchFamily="34" charset="0"/>
                <a:cs typeface="Calibri" pitchFamily="34" charset="0"/>
              </a:rPr>
              <a:t>[Your Company]</a:t>
            </a:r>
            <a:endParaRPr lang="ko-KR" altLang="en-US" sz="1600" b="1" dirty="0" smtClean="0">
              <a:solidFill>
                <a:schemeClr val="bg1">
                  <a:lumMod val="85000"/>
                </a:schemeClr>
              </a:solidFill>
              <a:latin typeface="Calibri" pitchFamily="34" charset="0"/>
              <a:cs typeface="Calibri" pitchFamily="34" charset="0"/>
            </a:endParaRPr>
          </a:p>
        </p:txBody>
      </p:sp>
      <p:sp>
        <p:nvSpPr>
          <p:cNvPr id="7" name="Slide Number Placeholder 3"/>
          <p:cNvSpPr>
            <a:spLocks noGrp="1"/>
          </p:cNvSpPr>
          <p:nvPr>
            <p:ph type="sldNum" sz="quarter" idx="12"/>
          </p:nvPr>
        </p:nvSpPr>
        <p:spPr>
          <a:xfrm>
            <a:off x="4143372" y="6286520"/>
            <a:ext cx="1066800" cy="329184"/>
          </a:xfrm>
          <a:prstGeom prst="rect">
            <a:avLst/>
          </a:prstGeom>
        </p:spPr>
        <p:txBody>
          <a:bodyPr/>
          <a:lstStyle>
            <a:lvl1pPr algn="ctr">
              <a:defRPr sz="1200">
                <a:solidFill>
                  <a:schemeClr val="bg1">
                    <a:lumMod val="50000"/>
                  </a:schemeClr>
                </a:solidFill>
                <a:latin typeface="Calibri" pitchFamily="34" charset="0"/>
                <a:cs typeface="Calibri" pitchFamily="34" charset="0"/>
              </a:defRPr>
            </a:lvl1pPr>
          </a:lstStyle>
          <a:p>
            <a:fld id="{857F003C-EC8E-4070-A6DF-CF1B25E2BC4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사용자 지정 레이아웃">
    <p:spTree>
      <p:nvGrpSpPr>
        <p:cNvPr id="1" name=""/>
        <p:cNvGrpSpPr/>
        <p:nvPr/>
      </p:nvGrpSpPr>
      <p:grpSpPr>
        <a:xfrm>
          <a:off x="0" y="0"/>
          <a:ext cx="0" cy="0"/>
          <a:chOff x="0" y="0"/>
          <a:chExt cx="0" cy="0"/>
        </a:xfrm>
      </p:grpSpPr>
      <p:sp>
        <p:nvSpPr>
          <p:cNvPr id="3" name="직사각형 2"/>
          <p:cNvSpPr/>
          <p:nvPr userDrawn="1"/>
        </p:nvSpPr>
        <p:spPr>
          <a:xfrm>
            <a:off x="7215206" y="0"/>
            <a:ext cx="1928794" cy="50004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userDrawn="1"/>
        </p:nvSpPr>
        <p:spPr>
          <a:xfrm>
            <a:off x="0" y="0"/>
            <a:ext cx="7215206" cy="500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Slide Number Placeholder 3"/>
          <p:cNvSpPr>
            <a:spLocks noGrp="1"/>
          </p:cNvSpPr>
          <p:nvPr>
            <p:ph type="sldNum" sz="quarter" idx="12"/>
          </p:nvPr>
        </p:nvSpPr>
        <p:spPr>
          <a:xfrm>
            <a:off x="4143372" y="6286520"/>
            <a:ext cx="1066800" cy="329184"/>
          </a:xfrm>
          <a:prstGeom prst="rect">
            <a:avLst/>
          </a:prstGeom>
        </p:spPr>
        <p:txBody>
          <a:bodyPr/>
          <a:lstStyle>
            <a:lvl1pPr algn="ctr">
              <a:defRPr sz="1200">
                <a:solidFill>
                  <a:schemeClr val="bg1">
                    <a:lumMod val="50000"/>
                  </a:schemeClr>
                </a:solidFill>
                <a:latin typeface="Calibri" pitchFamily="34" charset="0"/>
                <a:cs typeface="Calibri" pitchFamily="34" charset="0"/>
              </a:defRPr>
            </a:lvl1pPr>
          </a:lstStyle>
          <a:p>
            <a:fld id="{857F003C-EC8E-4070-A6DF-CF1B25E2BC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857F003C-EC8E-4070-A6DF-CF1B25E2BC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직사각형 9"/>
          <p:cNvSpPr/>
          <p:nvPr userDrawn="1"/>
        </p:nvSpPr>
        <p:spPr>
          <a:xfrm>
            <a:off x="0" y="928670"/>
            <a:ext cx="9144000" cy="135732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userDrawn="1"/>
        </p:nvSpPr>
        <p:spPr>
          <a:xfrm>
            <a:off x="1571604" y="0"/>
            <a:ext cx="108000" cy="642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p:cNvSpPr/>
          <p:nvPr userDrawn="1"/>
        </p:nvSpPr>
        <p:spPr>
          <a:xfrm>
            <a:off x="3071802" y="2214554"/>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p:cNvSpPr/>
          <p:nvPr userDrawn="1"/>
        </p:nvSpPr>
        <p:spPr>
          <a:xfrm>
            <a:off x="5929322" y="2143116"/>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Slide Number Placeholder 3"/>
          <p:cNvSpPr>
            <a:spLocks noGrp="1"/>
          </p:cNvSpPr>
          <p:nvPr>
            <p:ph type="sldNum" sz="quarter" idx="12"/>
          </p:nvPr>
        </p:nvSpPr>
        <p:spPr>
          <a:xfrm>
            <a:off x="4143372" y="6286520"/>
            <a:ext cx="1066800" cy="329184"/>
          </a:xfrm>
          <a:prstGeom prst="rect">
            <a:avLst/>
          </a:prstGeom>
        </p:spPr>
        <p:txBody>
          <a:bodyPr/>
          <a:lstStyle>
            <a:lvl1pPr algn="ctr">
              <a:defRPr sz="1200">
                <a:solidFill>
                  <a:schemeClr val="bg1">
                    <a:lumMod val="50000"/>
                  </a:schemeClr>
                </a:solidFill>
                <a:latin typeface="Calibri" pitchFamily="34" charset="0"/>
                <a:cs typeface="Calibri" pitchFamily="34" charset="0"/>
              </a:defRPr>
            </a:lvl1pPr>
          </a:lstStyle>
          <a:p>
            <a:fld id="{857F003C-EC8E-4070-A6DF-CF1B25E2BC4D}" type="slidenum">
              <a:rPr lang="en-US" smtClean="0"/>
              <a:pPr/>
              <a:t>‹#›</a:t>
            </a:fld>
            <a:endParaRPr lang="en-US" dirty="0"/>
          </a:p>
        </p:txBody>
      </p:sp>
      <p:sp>
        <p:nvSpPr>
          <p:cNvPr id="29" name="제목 28"/>
          <p:cNvSpPr>
            <a:spLocks noGrp="1"/>
          </p:cNvSpPr>
          <p:nvPr>
            <p:ph type="title" hasCustomPrompt="1"/>
          </p:nvPr>
        </p:nvSpPr>
        <p:spPr>
          <a:xfrm>
            <a:off x="557242" y="1142984"/>
            <a:ext cx="8229600" cy="714380"/>
          </a:xfrm>
          <a:prstGeom prst="rect">
            <a:avLst/>
          </a:prstGeom>
        </p:spPr>
        <p:txBody>
          <a:bodyPr/>
          <a:lstStyle>
            <a:lvl1pPr>
              <a:defRPr sz="4000"/>
            </a:lvl1pPr>
          </a:lstStyle>
          <a:p>
            <a:r>
              <a:rPr lang="en-US" altLang="ko-KR" sz="3400" b="1" dirty="0" smtClean="0">
                <a:solidFill>
                  <a:schemeClr val="bg1"/>
                </a:solidFill>
                <a:latin typeface="Georgia" pitchFamily="18" charset="0"/>
              </a:rPr>
              <a:t>Bring in more </a:t>
            </a:r>
            <a:r>
              <a:rPr lang="en-US" altLang="ko-KR" sz="3400" b="1" dirty="0" smtClean="0">
                <a:solidFill>
                  <a:srgbClr val="BFE961"/>
                </a:solidFill>
                <a:latin typeface="Georgia" pitchFamily="18" charset="0"/>
              </a:rPr>
              <a:t>first-time</a:t>
            </a:r>
            <a:r>
              <a:rPr lang="en-US" altLang="ko-KR" sz="3400" b="1" dirty="0" smtClean="0">
                <a:solidFill>
                  <a:schemeClr val="bg1"/>
                </a:solidFill>
                <a:latin typeface="Georgia" pitchFamily="18" charset="0"/>
              </a:rPr>
              <a:t> shoppers</a:t>
            </a:r>
            <a:endParaRPr lang="en-US" altLang="ko-KR" sz="3400" b="1" dirty="0">
              <a:solidFill>
                <a:schemeClr val="bg1"/>
              </a:solidFill>
              <a:latin typeface="Georgia" pitchFamily="18" charset="0"/>
            </a:endParaRPr>
          </a:p>
        </p:txBody>
      </p:sp>
      <p:sp>
        <p:nvSpPr>
          <p:cNvPr id="36" name="텍스트 개체 틀 35"/>
          <p:cNvSpPr>
            <a:spLocks noGrp="1"/>
          </p:cNvSpPr>
          <p:nvPr>
            <p:ph type="body" sz="quarter" idx="13" hasCustomPrompt="1"/>
          </p:nvPr>
        </p:nvSpPr>
        <p:spPr>
          <a:xfrm>
            <a:off x="571500" y="1714488"/>
            <a:ext cx="6715125" cy="428625"/>
          </a:xfrm>
          <a:prstGeom prst="rect">
            <a:avLst/>
          </a:prstGeom>
        </p:spPr>
        <p:txBody>
          <a:bodyPr/>
          <a:lstStyle>
            <a:lvl2pPr>
              <a:buNone/>
              <a:defRPr/>
            </a:lvl2pPr>
          </a:lstStyle>
          <a:p>
            <a:pPr marL="0" lvl="1"/>
            <a:r>
              <a:rPr lang="en-US" altLang="ko-KR" sz="2000" b="1" dirty="0" smtClean="0">
                <a:solidFill>
                  <a:schemeClr val="bg1">
                    <a:lumMod val="85000"/>
                  </a:schemeClr>
                </a:solidFill>
                <a:latin typeface="Calibri" pitchFamily="34" charset="0"/>
                <a:cs typeface="Calibri" pitchFamily="34" charset="0"/>
              </a:rPr>
              <a:t>Drive new traffic to your store !</a:t>
            </a:r>
          </a:p>
        </p:txBody>
      </p:sp>
      <p:sp>
        <p:nvSpPr>
          <p:cNvPr id="38" name="텍스트 개체 틀 37"/>
          <p:cNvSpPr>
            <a:spLocks noGrp="1"/>
          </p:cNvSpPr>
          <p:nvPr>
            <p:ph type="body" sz="quarter" idx="14" hasCustomPrompt="1"/>
          </p:nvPr>
        </p:nvSpPr>
        <p:spPr>
          <a:xfrm>
            <a:off x="571488" y="4857770"/>
            <a:ext cx="2357438" cy="1357312"/>
          </a:xfrm>
          <a:prstGeom prst="rect">
            <a:avLst/>
          </a:prstGeom>
        </p:spPr>
        <p:txBody>
          <a:bodyPr/>
          <a:lstStyle>
            <a:lvl1pPr>
              <a:buFontTx/>
              <a:buNone/>
              <a:defRPr sz="2400"/>
            </a:lvl1pPr>
            <a:lvl2pPr>
              <a:buNone/>
              <a:defRPr sz="2000"/>
            </a:lvl2pPr>
          </a:lstStyle>
          <a:p>
            <a:pPr indent="-180000">
              <a:buClr>
                <a:srgbClr val="2E9CD2"/>
              </a:buClr>
            </a:pPr>
            <a:r>
              <a:rPr lang="en-US" altLang="ko-KR" sz="2000" b="1" dirty="0" smtClean="0">
                <a:solidFill>
                  <a:srgbClr val="2E9CD2"/>
                </a:solidFill>
                <a:latin typeface="Calibri" pitchFamily="34" charset="0"/>
                <a:cs typeface="Calibri" pitchFamily="34" charset="0"/>
              </a:rPr>
              <a:t>MOBILE KEYWORDS</a:t>
            </a:r>
          </a:p>
          <a:p>
            <a:pPr marL="0" lvl="1" indent="-285750"/>
            <a:r>
              <a:rPr lang="en-US" altLang="ko-KR" sz="1600" dirty="0" smtClean="0">
                <a:solidFill>
                  <a:srgbClr val="494949"/>
                </a:solidFill>
                <a:latin typeface="Calibri" pitchFamily="34" charset="0"/>
                <a:cs typeface="Calibri" pitchFamily="34" charset="0"/>
              </a:rPr>
              <a:t>Attract shoppers while growing your contact database</a:t>
            </a:r>
            <a:endParaRPr lang="en-US" altLang="ko-KR" sz="1600" dirty="0">
              <a:solidFill>
                <a:srgbClr val="494949"/>
              </a:solidFill>
              <a:latin typeface="Calibri" pitchFamily="34" charset="0"/>
              <a:cs typeface="Calibri" pitchFamily="34" charset="0"/>
            </a:endParaRPr>
          </a:p>
        </p:txBody>
      </p:sp>
      <p:sp>
        <p:nvSpPr>
          <p:cNvPr id="39" name="텍스트 개체 틀 37"/>
          <p:cNvSpPr>
            <a:spLocks noGrp="1"/>
          </p:cNvSpPr>
          <p:nvPr>
            <p:ph type="body" sz="quarter" idx="15" hasCustomPrompt="1"/>
          </p:nvPr>
        </p:nvSpPr>
        <p:spPr>
          <a:xfrm>
            <a:off x="3357554" y="4857760"/>
            <a:ext cx="2357438" cy="1357312"/>
          </a:xfrm>
          <a:prstGeom prst="rect">
            <a:avLst/>
          </a:prstGeom>
        </p:spPr>
        <p:txBody>
          <a:bodyPr/>
          <a:lstStyle>
            <a:lvl1pPr>
              <a:buFontTx/>
              <a:buNone/>
              <a:defRPr sz="2400"/>
            </a:lvl1pPr>
            <a:lvl2pPr>
              <a:buNone/>
              <a:defRPr sz="2000"/>
            </a:lvl2pPr>
          </a:lstStyle>
          <a:p>
            <a:pPr indent="-180000">
              <a:buClr>
                <a:srgbClr val="2E9CD2"/>
              </a:buClr>
            </a:pPr>
            <a:r>
              <a:rPr lang="en-US" altLang="ko-KR" sz="2000" b="1" dirty="0" smtClean="0">
                <a:solidFill>
                  <a:srgbClr val="2E9CD2"/>
                </a:solidFill>
                <a:latin typeface="Calibri" pitchFamily="34" charset="0"/>
                <a:cs typeface="Calibri" pitchFamily="34" charset="0"/>
              </a:rPr>
              <a:t>SOCIAL MEDIA</a:t>
            </a:r>
          </a:p>
          <a:p>
            <a:pPr marL="0" lvl="1" indent="-285750"/>
            <a:r>
              <a:rPr lang="en-US" altLang="ko-KR" sz="1600" dirty="0" smtClean="0">
                <a:solidFill>
                  <a:srgbClr val="494949"/>
                </a:solidFill>
                <a:latin typeface="Calibri" pitchFamily="34" charset="0"/>
                <a:cs typeface="Calibri" pitchFamily="34" charset="0"/>
              </a:rPr>
              <a:t>Attract shoppers while growing your contact database</a:t>
            </a:r>
            <a:endParaRPr lang="en-US" altLang="ko-KR" sz="1600" dirty="0">
              <a:solidFill>
                <a:srgbClr val="494949"/>
              </a:solidFill>
              <a:latin typeface="Calibri" pitchFamily="34" charset="0"/>
              <a:cs typeface="Calibri" pitchFamily="34" charset="0"/>
            </a:endParaRPr>
          </a:p>
        </p:txBody>
      </p:sp>
      <p:sp>
        <p:nvSpPr>
          <p:cNvPr id="40" name="텍스트 개체 틀 37"/>
          <p:cNvSpPr>
            <a:spLocks noGrp="1"/>
          </p:cNvSpPr>
          <p:nvPr>
            <p:ph type="body" sz="quarter" idx="16" hasCustomPrompt="1"/>
          </p:nvPr>
        </p:nvSpPr>
        <p:spPr>
          <a:xfrm>
            <a:off x="6143636" y="4857760"/>
            <a:ext cx="2357438" cy="1357312"/>
          </a:xfrm>
          <a:prstGeom prst="rect">
            <a:avLst/>
          </a:prstGeom>
        </p:spPr>
        <p:txBody>
          <a:bodyPr/>
          <a:lstStyle>
            <a:lvl1pPr>
              <a:buFontTx/>
              <a:buNone/>
              <a:defRPr sz="2400"/>
            </a:lvl1pPr>
            <a:lvl2pPr>
              <a:buNone/>
              <a:defRPr sz="2000"/>
            </a:lvl2pPr>
          </a:lstStyle>
          <a:p>
            <a:pPr indent="-180000">
              <a:buClr>
                <a:srgbClr val="2E9CD2"/>
              </a:buClr>
            </a:pPr>
            <a:r>
              <a:rPr lang="en-US" altLang="ko-KR" sz="2000" b="1" dirty="0" smtClean="0">
                <a:solidFill>
                  <a:srgbClr val="2E9CD2"/>
                </a:solidFill>
                <a:latin typeface="Calibri" pitchFamily="34" charset="0"/>
                <a:cs typeface="Calibri" pitchFamily="34" charset="0"/>
              </a:rPr>
              <a:t>SOCIAL MEDIA</a:t>
            </a:r>
          </a:p>
          <a:p>
            <a:pPr marL="0" lvl="1" indent="-285750"/>
            <a:r>
              <a:rPr lang="en-US" altLang="ko-KR" sz="1600" dirty="0" smtClean="0">
                <a:solidFill>
                  <a:srgbClr val="494949"/>
                </a:solidFill>
                <a:latin typeface="Calibri" pitchFamily="34" charset="0"/>
                <a:cs typeface="Calibri" pitchFamily="34" charset="0"/>
              </a:rPr>
              <a:t>Attract shoppers while growing your contact database</a:t>
            </a:r>
            <a:endParaRPr lang="en-US" altLang="ko-KR" sz="1600" dirty="0">
              <a:solidFill>
                <a:srgbClr val="494949"/>
              </a:solidFill>
              <a:latin typeface="Calibri" pitchFamily="34" charset="0"/>
              <a:cs typeface="Calibri" pitchFamily="34" charset="0"/>
            </a:endParaRPr>
          </a:p>
        </p:txBody>
      </p:sp>
      <p:sp>
        <p:nvSpPr>
          <p:cNvPr id="14" name="TextBox 13"/>
          <p:cNvSpPr txBox="1"/>
          <p:nvPr userDrawn="1"/>
        </p:nvSpPr>
        <p:spPr>
          <a:xfrm>
            <a:off x="142844" y="214290"/>
            <a:ext cx="1364797" cy="292388"/>
          </a:xfrm>
          <a:prstGeom prst="rect">
            <a:avLst/>
          </a:prstGeom>
          <a:noFill/>
        </p:spPr>
        <p:txBody>
          <a:bodyPr wrap="none" rtlCol="0">
            <a:spAutoFit/>
          </a:bodyPr>
          <a:lstStyle/>
          <a:p>
            <a:r>
              <a:rPr lang="en-US" altLang="ko-KR" sz="1300" b="1" dirty="0" smtClean="0">
                <a:solidFill>
                  <a:schemeClr val="bg1">
                    <a:lumMod val="50000"/>
                  </a:schemeClr>
                </a:solidFill>
                <a:latin typeface="Calibri" pitchFamily="34" charset="0"/>
                <a:cs typeface="Calibri" pitchFamily="34" charset="0"/>
              </a:rPr>
              <a:t>Auto Dealerships</a:t>
            </a:r>
            <a:endParaRPr lang="ko-KR" altLang="en-US" sz="1300" dirty="0">
              <a:solidFill>
                <a:schemeClr val="bg1">
                  <a:lumMod val="50000"/>
                </a:schemeClr>
              </a:solidFill>
              <a:latin typeface="Calibri" pitchFamily="34" charset="0"/>
              <a:cs typeface="Calibri"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직사각형 7"/>
          <p:cNvSpPr/>
          <p:nvPr userDrawn="1"/>
        </p:nvSpPr>
        <p:spPr>
          <a:xfrm>
            <a:off x="0" y="928670"/>
            <a:ext cx="9144000" cy="135732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userDrawn="1"/>
        </p:nvSpPr>
        <p:spPr>
          <a:xfrm>
            <a:off x="142844" y="214290"/>
            <a:ext cx="1364797" cy="292388"/>
          </a:xfrm>
          <a:prstGeom prst="rect">
            <a:avLst/>
          </a:prstGeom>
          <a:noFill/>
        </p:spPr>
        <p:txBody>
          <a:bodyPr wrap="none" rtlCol="0">
            <a:spAutoFit/>
          </a:bodyPr>
          <a:lstStyle/>
          <a:p>
            <a:r>
              <a:rPr lang="en-US" altLang="ko-KR" sz="1300" b="1" dirty="0" smtClean="0">
                <a:solidFill>
                  <a:schemeClr val="bg1">
                    <a:lumMod val="50000"/>
                  </a:schemeClr>
                </a:solidFill>
                <a:latin typeface="Calibri" pitchFamily="34" charset="0"/>
                <a:cs typeface="Calibri" pitchFamily="34" charset="0"/>
              </a:rPr>
              <a:t>Auto Dealerships</a:t>
            </a:r>
            <a:endParaRPr lang="ko-KR" altLang="en-US" sz="1300" dirty="0">
              <a:solidFill>
                <a:schemeClr val="bg1">
                  <a:lumMod val="50000"/>
                </a:schemeClr>
              </a:solidFill>
              <a:latin typeface="Calibri" pitchFamily="34" charset="0"/>
              <a:cs typeface="Calibri" pitchFamily="34" charset="0"/>
            </a:endParaRPr>
          </a:p>
        </p:txBody>
      </p:sp>
      <p:sp>
        <p:nvSpPr>
          <p:cNvPr id="14" name="직사각형 13"/>
          <p:cNvSpPr/>
          <p:nvPr userDrawn="1"/>
        </p:nvSpPr>
        <p:spPr>
          <a:xfrm>
            <a:off x="1571604" y="0"/>
            <a:ext cx="108000" cy="642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p:cNvSpPr/>
          <p:nvPr userDrawn="1"/>
        </p:nvSpPr>
        <p:spPr>
          <a:xfrm>
            <a:off x="2339422" y="2214554"/>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userDrawn="1"/>
        </p:nvSpPr>
        <p:spPr>
          <a:xfrm>
            <a:off x="4572000" y="2143116"/>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Slide Number Placeholder 3"/>
          <p:cNvSpPr>
            <a:spLocks noGrp="1"/>
          </p:cNvSpPr>
          <p:nvPr>
            <p:ph type="sldNum" sz="quarter" idx="12"/>
          </p:nvPr>
        </p:nvSpPr>
        <p:spPr>
          <a:xfrm>
            <a:off x="4143372" y="6286520"/>
            <a:ext cx="1066800" cy="329184"/>
          </a:xfrm>
          <a:prstGeom prst="rect">
            <a:avLst/>
          </a:prstGeom>
        </p:spPr>
        <p:txBody>
          <a:bodyPr/>
          <a:lstStyle>
            <a:lvl1pPr algn="ctr">
              <a:defRPr sz="1200">
                <a:solidFill>
                  <a:schemeClr val="bg1">
                    <a:lumMod val="50000"/>
                  </a:schemeClr>
                </a:solidFill>
                <a:latin typeface="Calibri" pitchFamily="34" charset="0"/>
                <a:cs typeface="Calibri" pitchFamily="34" charset="0"/>
              </a:defRPr>
            </a:lvl1pPr>
          </a:lstStyle>
          <a:p>
            <a:fld id="{857F003C-EC8E-4070-A6DF-CF1B25E2BC4D}" type="slidenum">
              <a:rPr lang="en-US" smtClean="0"/>
              <a:pPr/>
              <a:t>‹#›</a:t>
            </a:fld>
            <a:endParaRPr lang="en-US" dirty="0"/>
          </a:p>
        </p:txBody>
      </p:sp>
      <p:sp>
        <p:nvSpPr>
          <p:cNvPr id="23" name="직사각형 22"/>
          <p:cNvSpPr/>
          <p:nvPr userDrawn="1"/>
        </p:nvSpPr>
        <p:spPr>
          <a:xfrm>
            <a:off x="6786578" y="2295516"/>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제목 28"/>
          <p:cNvSpPr>
            <a:spLocks noGrp="1"/>
          </p:cNvSpPr>
          <p:nvPr>
            <p:ph type="title" hasCustomPrompt="1"/>
          </p:nvPr>
        </p:nvSpPr>
        <p:spPr>
          <a:xfrm>
            <a:off x="557242" y="1142984"/>
            <a:ext cx="8229600" cy="714380"/>
          </a:xfrm>
          <a:prstGeom prst="rect">
            <a:avLst/>
          </a:prstGeom>
        </p:spPr>
        <p:txBody>
          <a:bodyPr/>
          <a:lstStyle>
            <a:lvl1pPr>
              <a:defRPr sz="4000"/>
            </a:lvl1pPr>
          </a:lstStyle>
          <a:p>
            <a:r>
              <a:rPr lang="en-US" altLang="ko-KR" sz="3400" b="1" dirty="0" smtClean="0">
                <a:solidFill>
                  <a:schemeClr val="bg1"/>
                </a:solidFill>
                <a:latin typeface="Georgia" pitchFamily="18" charset="0"/>
              </a:rPr>
              <a:t>Bring in more </a:t>
            </a:r>
            <a:r>
              <a:rPr lang="en-US" altLang="ko-KR" sz="3400" b="1" dirty="0" smtClean="0">
                <a:solidFill>
                  <a:srgbClr val="BFE961"/>
                </a:solidFill>
                <a:latin typeface="Georgia" pitchFamily="18" charset="0"/>
              </a:rPr>
              <a:t>first-time</a:t>
            </a:r>
            <a:r>
              <a:rPr lang="en-US" altLang="ko-KR" sz="3400" b="1" dirty="0" smtClean="0">
                <a:solidFill>
                  <a:schemeClr val="bg1"/>
                </a:solidFill>
                <a:latin typeface="Georgia" pitchFamily="18" charset="0"/>
              </a:rPr>
              <a:t> shoppers</a:t>
            </a:r>
            <a:endParaRPr lang="en-US" altLang="ko-KR" sz="3400" b="1" dirty="0">
              <a:solidFill>
                <a:schemeClr val="bg1"/>
              </a:solidFill>
              <a:latin typeface="Georgia" pitchFamily="18" charset="0"/>
            </a:endParaRPr>
          </a:p>
        </p:txBody>
      </p:sp>
      <p:sp>
        <p:nvSpPr>
          <p:cNvPr id="27" name="텍스트 개체 틀 35"/>
          <p:cNvSpPr>
            <a:spLocks noGrp="1"/>
          </p:cNvSpPr>
          <p:nvPr>
            <p:ph type="body" sz="quarter" idx="13" hasCustomPrompt="1"/>
          </p:nvPr>
        </p:nvSpPr>
        <p:spPr>
          <a:xfrm>
            <a:off x="571500" y="1714488"/>
            <a:ext cx="6715125" cy="428625"/>
          </a:xfrm>
          <a:prstGeom prst="rect">
            <a:avLst/>
          </a:prstGeom>
        </p:spPr>
        <p:txBody>
          <a:bodyPr/>
          <a:lstStyle>
            <a:lvl2pPr>
              <a:buNone/>
              <a:defRPr/>
            </a:lvl2pPr>
          </a:lstStyle>
          <a:p>
            <a:pPr marL="0" lvl="1"/>
            <a:r>
              <a:rPr lang="en-US" altLang="ko-KR" sz="2000" b="1" dirty="0" smtClean="0">
                <a:solidFill>
                  <a:schemeClr val="bg1">
                    <a:lumMod val="85000"/>
                  </a:schemeClr>
                </a:solidFill>
                <a:latin typeface="Calibri" pitchFamily="34" charset="0"/>
                <a:cs typeface="Calibri" pitchFamily="34" charset="0"/>
              </a:rPr>
              <a:t>Drive new traffic to your store !</a:t>
            </a:r>
          </a:p>
        </p:txBody>
      </p:sp>
      <p:sp>
        <p:nvSpPr>
          <p:cNvPr id="28" name="텍스트 개체 틀 37"/>
          <p:cNvSpPr>
            <a:spLocks noGrp="1"/>
          </p:cNvSpPr>
          <p:nvPr>
            <p:ph type="body" sz="quarter" idx="14" hasCustomPrompt="1"/>
          </p:nvPr>
        </p:nvSpPr>
        <p:spPr>
          <a:xfrm>
            <a:off x="214282" y="4857760"/>
            <a:ext cx="2071702" cy="1357322"/>
          </a:xfrm>
          <a:prstGeom prst="rect">
            <a:avLst/>
          </a:prstGeom>
        </p:spPr>
        <p:txBody>
          <a:bodyPr/>
          <a:lstStyle>
            <a:lvl1pPr>
              <a:buFontTx/>
              <a:buNone/>
              <a:defRPr sz="2000"/>
            </a:lvl1pPr>
            <a:lvl2pPr>
              <a:buNone/>
              <a:defRPr sz="1600"/>
            </a:lvl2pPr>
          </a:lstStyle>
          <a:p>
            <a:pPr indent="-180000">
              <a:buClr>
                <a:srgbClr val="2E9CD2"/>
              </a:buClr>
            </a:pPr>
            <a:r>
              <a:rPr lang="en-US" altLang="ko-KR" sz="1700" b="1" dirty="0" smtClean="0">
                <a:solidFill>
                  <a:srgbClr val="2E9CD2"/>
                </a:solidFill>
                <a:latin typeface="Calibri" pitchFamily="34" charset="0"/>
                <a:cs typeface="Calibri" pitchFamily="34" charset="0"/>
              </a:rPr>
              <a:t>MOBILE KEYWORDS</a:t>
            </a:r>
          </a:p>
          <a:p>
            <a:pPr marL="0" lvl="1" indent="-285750"/>
            <a:r>
              <a:rPr lang="en-US" altLang="ko-KR" sz="1400" dirty="0" smtClean="0">
                <a:solidFill>
                  <a:srgbClr val="494949"/>
                </a:solidFill>
                <a:latin typeface="Calibri" pitchFamily="34" charset="0"/>
                <a:cs typeface="Calibri" pitchFamily="34" charset="0"/>
              </a:rPr>
              <a:t>Attract shoppers while growing your contact database</a:t>
            </a:r>
            <a:endParaRPr lang="en-US" altLang="ko-KR" sz="1400" dirty="0">
              <a:solidFill>
                <a:srgbClr val="494949"/>
              </a:solidFill>
              <a:latin typeface="Calibri" pitchFamily="34" charset="0"/>
              <a:cs typeface="Calibri" pitchFamily="34" charset="0"/>
            </a:endParaRPr>
          </a:p>
        </p:txBody>
      </p:sp>
      <p:sp>
        <p:nvSpPr>
          <p:cNvPr id="29" name="텍스트 개체 틀 37"/>
          <p:cNvSpPr>
            <a:spLocks noGrp="1"/>
          </p:cNvSpPr>
          <p:nvPr>
            <p:ph type="body" sz="quarter" idx="15" hasCustomPrompt="1"/>
          </p:nvPr>
        </p:nvSpPr>
        <p:spPr>
          <a:xfrm>
            <a:off x="2428860" y="4857760"/>
            <a:ext cx="2071702" cy="1357322"/>
          </a:xfrm>
          <a:prstGeom prst="rect">
            <a:avLst/>
          </a:prstGeom>
        </p:spPr>
        <p:txBody>
          <a:bodyPr/>
          <a:lstStyle>
            <a:lvl1pPr>
              <a:buFontTx/>
              <a:buNone/>
              <a:defRPr sz="2000"/>
            </a:lvl1pPr>
            <a:lvl2pPr>
              <a:buNone/>
              <a:defRPr sz="1600"/>
            </a:lvl2pPr>
          </a:lstStyle>
          <a:p>
            <a:pPr indent="-180000">
              <a:buClr>
                <a:srgbClr val="2E9CD2"/>
              </a:buClr>
            </a:pPr>
            <a:r>
              <a:rPr lang="en-US" altLang="ko-KR" sz="1700" b="1" dirty="0" smtClean="0">
                <a:solidFill>
                  <a:srgbClr val="2E9CD2"/>
                </a:solidFill>
                <a:latin typeface="Calibri" pitchFamily="34" charset="0"/>
                <a:cs typeface="Calibri" pitchFamily="34" charset="0"/>
              </a:rPr>
              <a:t>MOBILE KEYWORDS</a:t>
            </a:r>
          </a:p>
          <a:p>
            <a:pPr marL="0" lvl="1" indent="-285750"/>
            <a:r>
              <a:rPr lang="en-US" altLang="ko-KR" sz="1400" dirty="0" smtClean="0">
                <a:solidFill>
                  <a:srgbClr val="494949"/>
                </a:solidFill>
                <a:latin typeface="Calibri" pitchFamily="34" charset="0"/>
                <a:cs typeface="Calibri" pitchFamily="34" charset="0"/>
              </a:rPr>
              <a:t>Attract shoppers while growing your contact database</a:t>
            </a:r>
            <a:endParaRPr lang="en-US" altLang="ko-KR" sz="1400" dirty="0">
              <a:solidFill>
                <a:srgbClr val="494949"/>
              </a:solidFill>
              <a:latin typeface="Calibri" pitchFamily="34" charset="0"/>
              <a:cs typeface="Calibri" pitchFamily="34" charset="0"/>
            </a:endParaRPr>
          </a:p>
        </p:txBody>
      </p:sp>
      <p:sp>
        <p:nvSpPr>
          <p:cNvPr id="30" name="텍스트 개체 틀 37"/>
          <p:cNvSpPr>
            <a:spLocks noGrp="1"/>
          </p:cNvSpPr>
          <p:nvPr>
            <p:ph type="body" sz="quarter" idx="16" hasCustomPrompt="1"/>
          </p:nvPr>
        </p:nvSpPr>
        <p:spPr>
          <a:xfrm>
            <a:off x="4643438" y="4857760"/>
            <a:ext cx="2071702" cy="1357322"/>
          </a:xfrm>
          <a:prstGeom prst="rect">
            <a:avLst/>
          </a:prstGeom>
        </p:spPr>
        <p:txBody>
          <a:bodyPr/>
          <a:lstStyle>
            <a:lvl1pPr>
              <a:buFontTx/>
              <a:buNone/>
              <a:defRPr sz="2000"/>
            </a:lvl1pPr>
            <a:lvl2pPr>
              <a:buNone/>
              <a:defRPr sz="1600"/>
            </a:lvl2pPr>
          </a:lstStyle>
          <a:p>
            <a:pPr indent="-180000">
              <a:buClr>
                <a:srgbClr val="2E9CD2"/>
              </a:buClr>
            </a:pPr>
            <a:r>
              <a:rPr lang="en-US" altLang="ko-KR" sz="1700" b="1" dirty="0" smtClean="0">
                <a:solidFill>
                  <a:srgbClr val="2E9CD2"/>
                </a:solidFill>
                <a:latin typeface="Calibri" pitchFamily="34" charset="0"/>
                <a:cs typeface="Calibri" pitchFamily="34" charset="0"/>
              </a:rPr>
              <a:t>MOBILE KEYWORDS</a:t>
            </a:r>
          </a:p>
          <a:p>
            <a:pPr marL="0" lvl="1" indent="-285750"/>
            <a:r>
              <a:rPr lang="en-US" altLang="ko-KR" sz="1400" dirty="0" smtClean="0">
                <a:solidFill>
                  <a:srgbClr val="494949"/>
                </a:solidFill>
                <a:latin typeface="Calibri" pitchFamily="34" charset="0"/>
                <a:cs typeface="Calibri" pitchFamily="34" charset="0"/>
              </a:rPr>
              <a:t>Attract shoppers while growing your contact database</a:t>
            </a:r>
            <a:endParaRPr lang="en-US" altLang="ko-KR" sz="1400" dirty="0">
              <a:solidFill>
                <a:srgbClr val="494949"/>
              </a:solidFill>
              <a:latin typeface="Calibri" pitchFamily="34" charset="0"/>
              <a:cs typeface="Calibri" pitchFamily="34" charset="0"/>
            </a:endParaRPr>
          </a:p>
        </p:txBody>
      </p:sp>
      <p:sp>
        <p:nvSpPr>
          <p:cNvPr id="31" name="텍스트 개체 틀 37"/>
          <p:cNvSpPr>
            <a:spLocks noGrp="1"/>
          </p:cNvSpPr>
          <p:nvPr>
            <p:ph type="body" sz="quarter" idx="17" hasCustomPrompt="1"/>
          </p:nvPr>
        </p:nvSpPr>
        <p:spPr>
          <a:xfrm>
            <a:off x="6858016" y="4857760"/>
            <a:ext cx="2071702" cy="1357322"/>
          </a:xfrm>
          <a:prstGeom prst="rect">
            <a:avLst/>
          </a:prstGeom>
        </p:spPr>
        <p:txBody>
          <a:bodyPr/>
          <a:lstStyle>
            <a:lvl1pPr>
              <a:buFontTx/>
              <a:buNone/>
              <a:defRPr sz="2000"/>
            </a:lvl1pPr>
            <a:lvl2pPr>
              <a:buNone/>
              <a:defRPr sz="1600"/>
            </a:lvl2pPr>
          </a:lstStyle>
          <a:p>
            <a:pPr indent="-180000">
              <a:buClr>
                <a:srgbClr val="2E9CD2"/>
              </a:buClr>
            </a:pPr>
            <a:r>
              <a:rPr lang="en-US" altLang="ko-KR" sz="1700" b="1" dirty="0" smtClean="0">
                <a:solidFill>
                  <a:srgbClr val="2E9CD2"/>
                </a:solidFill>
                <a:latin typeface="Calibri" pitchFamily="34" charset="0"/>
                <a:cs typeface="Calibri" pitchFamily="34" charset="0"/>
              </a:rPr>
              <a:t>MOBILE KEYWORDS</a:t>
            </a:r>
          </a:p>
          <a:p>
            <a:pPr marL="0" lvl="1" indent="-285750"/>
            <a:r>
              <a:rPr lang="en-US" altLang="ko-KR" sz="1400" dirty="0" smtClean="0">
                <a:solidFill>
                  <a:srgbClr val="494949"/>
                </a:solidFill>
                <a:latin typeface="Calibri" pitchFamily="34" charset="0"/>
                <a:cs typeface="Calibri" pitchFamily="34" charset="0"/>
              </a:rPr>
              <a:t>Attract shoppers while growing your contact database</a:t>
            </a:r>
            <a:endParaRPr lang="en-US" altLang="ko-KR" sz="1400" dirty="0">
              <a:solidFill>
                <a:srgbClr val="494949"/>
              </a:solidFill>
              <a:latin typeface="Calibri" pitchFamily="34" charset="0"/>
              <a:cs typeface="Calibr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7" r:id="rId12"/>
    <p:sldLayoutId id="2147483709" r:id="rId13"/>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trumpia.com/manageAccount/signup3.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그림 9" descr="allinone.png"/>
          <p:cNvPicPr>
            <a:picLocks noChangeAspect="1"/>
          </p:cNvPicPr>
          <p:nvPr/>
        </p:nvPicPr>
        <p:blipFill>
          <a:blip r:embed="rId2" cstate="print"/>
          <a:stretch>
            <a:fillRect/>
          </a:stretch>
        </p:blipFill>
        <p:spPr>
          <a:xfrm>
            <a:off x="857224" y="2852734"/>
            <a:ext cx="2914650" cy="866775"/>
          </a:xfrm>
          <a:prstGeom prst="rect">
            <a:avLst/>
          </a:prstGeom>
        </p:spPr>
      </p:pic>
      <p:pic>
        <p:nvPicPr>
          <p:cNvPr id="11" name="그림 10" descr="titlebar.png"/>
          <p:cNvPicPr>
            <a:picLocks noChangeAspect="1"/>
          </p:cNvPicPr>
          <p:nvPr/>
        </p:nvPicPr>
        <p:blipFill>
          <a:blip r:embed="rId3" cstate="print"/>
          <a:stretch>
            <a:fillRect/>
          </a:stretch>
        </p:blipFill>
        <p:spPr>
          <a:xfrm>
            <a:off x="857224" y="5210188"/>
            <a:ext cx="200025" cy="781050"/>
          </a:xfrm>
          <a:prstGeom prst="rect">
            <a:avLst/>
          </a:prstGeom>
        </p:spPr>
      </p:pic>
      <p:sp>
        <p:nvSpPr>
          <p:cNvPr id="18" name="TextBox 11"/>
          <p:cNvSpPr txBox="1"/>
          <p:nvPr/>
        </p:nvSpPr>
        <p:spPr>
          <a:xfrm>
            <a:off x="1142976" y="5256966"/>
            <a:ext cx="2714644" cy="8104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altLang="ko-KR" sz="3600" b="1" dirty="0" smtClean="0">
                <a:solidFill>
                  <a:srgbClr val="2E9CD2"/>
                </a:solidFill>
                <a:latin typeface="Tahoma" pitchFamily="34" charset="0"/>
                <a:ea typeface="Tahoma" pitchFamily="34" charset="0"/>
                <a:cs typeface="Tahoma" pitchFamily="34" charset="0"/>
              </a:rPr>
              <a:t>Auto</a:t>
            </a:r>
          </a:p>
          <a:p>
            <a:pPr>
              <a:lnSpc>
                <a:spcPts val="2800"/>
              </a:lnSpc>
            </a:pPr>
            <a:r>
              <a:rPr lang="en-US" altLang="ko-KR" sz="2800" b="1" dirty="0" smtClean="0">
                <a:solidFill>
                  <a:srgbClr val="2E9CD2"/>
                </a:solidFill>
                <a:latin typeface="Tahoma" pitchFamily="34" charset="0"/>
                <a:ea typeface="Tahoma" pitchFamily="34" charset="0"/>
                <a:cs typeface="Tahoma" pitchFamily="34" charset="0"/>
              </a:rPr>
              <a:t>Dealerships</a:t>
            </a:r>
          </a:p>
        </p:txBody>
      </p:sp>
      <p:sp>
        <p:nvSpPr>
          <p:cNvPr id="20" name="TextBox 12"/>
          <p:cNvSpPr txBox="1"/>
          <p:nvPr/>
        </p:nvSpPr>
        <p:spPr>
          <a:xfrm>
            <a:off x="785786" y="923909"/>
            <a:ext cx="364333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4000" b="1" dirty="0" smtClean="0">
                <a:solidFill>
                  <a:srgbClr val="2E9CD2"/>
                </a:solidFill>
                <a:latin typeface="Calibri" pitchFamily="34" charset="0"/>
                <a:cs typeface="Calibri" pitchFamily="34" charset="0"/>
              </a:rPr>
              <a:t>Your Company</a:t>
            </a:r>
            <a:endParaRPr lang="ko-KR" altLang="en-US" sz="4000" b="1" dirty="0" smtClean="0">
              <a:solidFill>
                <a:srgbClr val="2E9CD2"/>
              </a:solidFill>
              <a:latin typeface="Calibri" pitchFamily="34" charset="0"/>
              <a:cs typeface="Calibri"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4566609" y="0"/>
            <a:ext cx="4577391" cy="6858000"/>
          </a:xfrm>
          <a:prstGeom prst="rect">
            <a:avLst/>
          </a:prstGeom>
          <a:noFill/>
          <a:ln w="9525">
            <a:noFill/>
            <a:miter lim="800000"/>
            <a:headEnd/>
            <a:tailEnd/>
          </a:ln>
          <a:effectLst/>
        </p:spPr>
      </p:pic>
    </p:spTree>
    <p:extLst>
      <p:ext uri="{BB962C8B-B14F-4D97-AF65-F5344CB8AC3E}">
        <p14:creationId xmlns:p14="http://schemas.microsoft.com/office/powerpoint/2010/main" val="58276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9CD2"/>
        </a:solidFill>
        <a:effectLst/>
      </p:bgPr>
    </p:bg>
    <p:spTree>
      <p:nvGrpSpPr>
        <p:cNvPr id="1" name=""/>
        <p:cNvGrpSpPr/>
        <p:nvPr/>
      </p:nvGrpSpPr>
      <p:grpSpPr>
        <a:xfrm>
          <a:off x="0" y="0"/>
          <a:ext cx="0" cy="0"/>
          <a:chOff x="0" y="0"/>
          <a:chExt cx="0" cy="0"/>
        </a:xfrm>
      </p:grpSpPr>
      <p:sp>
        <p:nvSpPr>
          <p:cNvPr id="13" name="TextBox 12"/>
          <p:cNvSpPr txBox="1"/>
          <p:nvPr/>
        </p:nvSpPr>
        <p:spPr>
          <a:xfrm>
            <a:off x="1631770" y="4038600"/>
            <a:ext cx="184731" cy="369332"/>
          </a:xfrm>
          <a:prstGeom prst="rect">
            <a:avLst/>
          </a:prstGeom>
          <a:noFill/>
        </p:spPr>
        <p:txBody>
          <a:bodyPr wrap="none" rtlCol="0">
            <a:spAutoFit/>
          </a:bodyPr>
          <a:lstStyle/>
          <a:p>
            <a:endParaRPr lang="en-US" dirty="0"/>
          </a:p>
        </p:txBody>
      </p:sp>
      <p:sp>
        <p:nvSpPr>
          <p:cNvPr id="14" name="Title 1"/>
          <p:cNvSpPr>
            <a:spLocks noGrp="1"/>
          </p:cNvSpPr>
          <p:nvPr/>
        </p:nvSpPr>
        <p:spPr>
          <a:xfrm>
            <a:off x="457200" y="857232"/>
            <a:ext cx="8229600" cy="990600"/>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smtClean="0">
                <a:solidFill>
                  <a:srgbClr val="BFE961"/>
                </a:solidFill>
                <a:latin typeface="Georgia" pitchFamily="18" charset="0"/>
                <a:ea typeface="Tahoma" pitchFamily="34" charset="0"/>
                <a:cs typeface="Tahoma" pitchFamily="34" charset="0"/>
              </a:rPr>
              <a:t>[Your Company]</a:t>
            </a:r>
            <a:r>
              <a:rPr lang="en-US" b="1" dirty="0" smtClean="0">
                <a:solidFill>
                  <a:schemeClr val="bg1"/>
                </a:solidFill>
                <a:latin typeface="Georgia" pitchFamily="18" charset="0"/>
                <a:ea typeface="Tahoma" pitchFamily="34" charset="0"/>
                <a:cs typeface="Tahoma" pitchFamily="34" charset="0"/>
              </a:rPr>
              <a:t> can help you…</a:t>
            </a:r>
            <a:r>
              <a:rPr lang="en-US" dirty="0" smtClean="0">
                <a:solidFill>
                  <a:schemeClr val="bg1"/>
                </a:solidFill>
                <a:latin typeface="Tahoma" pitchFamily="34" charset="0"/>
                <a:ea typeface="Tahoma" pitchFamily="34" charset="0"/>
                <a:cs typeface="Tahoma" pitchFamily="34" charset="0"/>
              </a:rPr>
              <a:t/>
            </a:r>
            <a:br>
              <a:rPr lang="en-US" dirty="0" smtClean="0">
                <a:solidFill>
                  <a:schemeClr val="bg1"/>
                </a:solidFill>
                <a:latin typeface="Tahoma" pitchFamily="34" charset="0"/>
                <a:ea typeface="Tahoma" pitchFamily="34" charset="0"/>
                <a:cs typeface="Tahoma" pitchFamily="34" charset="0"/>
              </a:rPr>
            </a:br>
            <a:endParaRPr lang="en-US" dirty="0">
              <a:solidFill>
                <a:schemeClr val="bg1"/>
              </a:solidFill>
              <a:latin typeface="Tahoma" pitchFamily="34" charset="0"/>
              <a:ea typeface="Tahoma" pitchFamily="34" charset="0"/>
              <a:cs typeface="Tahoma" pitchFamily="34" charset="0"/>
            </a:endParaRPr>
          </a:p>
        </p:txBody>
      </p:sp>
      <p:sp>
        <p:nvSpPr>
          <p:cNvPr id="15" name="TextBox 10"/>
          <p:cNvSpPr txBox="1"/>
          <p:nvPr/>
        </p:nvSpPr>
        <p:spPr>
          <a:xfrm>
            <a:off x="7000892" y="142852"/>
            <a:ext cx="16430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b="1" dirty="0" smtClean="0">
                <a:solidFill>
                  <a:schemeClr val="bg1"/>
                </a:solidFill>
                <a:latin typeface="Calibri" pitchFamily="34" charset="0"/>
                <a:cs typeface="Calibri" pitchFamily="34" charset="0"/>
              </a:rPr>
              <a:t>[Your Company]</a:t>
            </a:r>
            <a:endParaRPr lang="ko-KR" altLang="en-US" b="1" dirty="0" smtClean="0">
              <a:solidFill>
                <a:schemeClr val="bg1"/>
              </a:solidFill>
              <a:latin typeface="Calibri" pitchFamily="34" charset="0"/>
              <a:cs typeface="Calibri" pitchFamily="34" charset="0"/>
            </a:endParaRPr>
          </a:p>
        </p:txBody>
      </p:sp>
      <p:sp>
        <p:nvSpPr>
          <p:cNvPr id="17" name="TextBox 2"/>
          <p:cNvSpPr txBox="1"/>
          <p:nvPr/>
        </p:nvSpPr>
        <p:spPr>
          <a:xfrm>
            <a:off x="1071538" y="2000240"/>
            <a:ext cx="5905496" cy="28392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1900"/>
              </a:lnSpc>
              <a:buClr>
                <a:srgbClr val="90E1F4"/>
              </a:buClr>
              <a:buFontTx/>
              <a:buChar char="˃"/>
            </a:pPr>
            <a:r>
              <a:rPr lang="en-US" sz="2000" dirty="0" smtClean="0">
                <a:solidFill>
                  <a:schemeClr val="bg1"/>
                </a:solidFill>
                <a:latin typeface="Georgia" pitchFamily="18" charset="0"/>
                <a:cs typeface="Calibri" pitchFamily="34" charset="0"/>
              </a:rPr>
              <a:t>Sell </a:t>
            </a:r>
            <a:r>
              <a:rPr lang="en-US" sz="2000" dirty="0" smtClean="0">
                <a:solidFill>
                  <a:schemeClr val="bg1"/>
                </a:solidFill>
                <a:latin typeface="Georgia" pitchFamily="18" charset="0"/>
                <a:cs typeface="Calibri" pitchFamily="34" charset="0"/>
              </a:rPr>
              <a:t>more </a:t>
            </a:r>
            <a:r>
              <a:rPr lang="en-US" sz="2000" dirty="0">
                <a:solidFill>
                  <a:schemeClr val="bg1"/>
                </a:solidFill>
                <a:latin typeface="Georgia" pitchFamily="18" charset="0"/>
                <a:cs typeface="Calibri" pitchFamily="34" charset="0"/>
              </a:rPr>
              <a:t>c</a:t>
            </a:r>
            <a:r>
              <a:rPr lang="en-US" sz="2000" dirty="0" smtClean="0">
                <a:solidFill>
                  <a:schemeClr val="bg1"/>
                </a:solidFill>
                <a:latin typeface="Georgia" pitchFamily="18" charset="0"/>
                <a:cs typeface="Calibri" pitchFamily="34" charset="0"/>
              </a:rPr>
              <a:t>ars </a:t>
            </a:r>
            <a:r>
              <a:rPr lang="en-US" sz="2000" dirty="0" smtClean="0">
                <a:solidFill>
                  <a:schemeClr val="bg1"/>
                </a:solidFill>
                <a:latin typeface="Georgia" pitchFamily="18" charset="0"/>
                <a:cs typeface="Calibri" pitchFamily="34" charset="0"/>
              </a:rPr>
              <a:t>&amp; </a:t>
            </a:r>
            <a:r>
              <a:rPr lang="en-US" sz="2000" dirty="0" smtClean="0">
                <a:solidFill>
                  <a:schemeClr val="bg1"/>
                </a:solidFill>
                <a:latin typeface="Georgia" pitchFamily="18" charset="0"/>
                <a:cs typeface="Calibri" pitchFamily="34" charset="0"/>
              </a:rPr>
              <a:t>accessories</a:t>
            </a:r>
            <a:endParaRPr lang="en-US" sz="2000" dirty="0" smtClean="0">
              <a:solidFill>
                <a:schemeClr val="bg1"/>
              </a:solidFill>
              <a:latin typeface="Georgia" pitchFamily="18" charset="0"/>
              <a:cs typeface="Calibri" pitchFamily="34" charset="0"/>
            </a:endParaRPr>
          </a:p>
          <a:p>
            <a:pPr>
              <a:lnSpc>
                <a:spcPts val="1900"/>
              </a:lnSpc>
              <a:buClr>
                <a:srgbClr val="90E1F4"/>
              </a:buClr>
              <a:buFontTx/>
              <a:buChar char="˃"/>
            </a:pPr>
            <a:endParaRPr lang="en-US" sz="2000" dirty="0">
              <a:solidFill>
                <a:schemeClr val="bg1"/>
              </a:solidFill>
              <a:latin typeface="Georgia" pitchFamily="18" charset="0"/>
              <a:cs typeface="Calibri" pitchFamily="34" charset="0"/>
            </a:endParaRPr>
          </a:p>
          <a:p>
            <a:pPr marL="285750" indent="-285750">
              <a:lnSpc>
                <a:spcPts val="1900"/>
              </a:lnSpc>
              <a:buClr>
                <a:srgbClr val="90E1F4"/>
              </a:buClr>
              <a:buFontTx/>
              <a:buChar char="˃"/>
            </a:pPr>
            <a:r>
              <a:rPr lang="en-US" sz="2000" dirty="0" smtClean="0">
                <a:solidFill>
                  <a:schemeClr val="bg1"/>
                </a:solidFill>
                <a:latin typeface="Georgia" pitchFamily="18" charset="0"/>
                <a:cs typeface="Calibri" pitchFamily="34" charset="0"/>
              </a:rPr>
              <a:t>Announce </a:t>
            </a:r>
            <a:r>
              <a:rPr lang="en-US" sz="2000" dirty="0" smtClean="0">
                <a:solidFill>
                  <a:schemeClr val="bg1"/>
                </a:solidFill>
                <a:latin typeface="Georgia" pitchFamily="18" charset="0"/>
                <a:cs typeface="Calibri" pitchFamily="34" charset="0"/>
              </a:rPr>
              <a:t>promotions </a:t>
            </a:r>
            <a:r>
              <a:rPr lang="en-US" sz="2000" dirty="0" smtClean="0">
                <a:solidFill>
                  <a:schemeClr val="bg1"/>
                </a:solidFill>
                <a:latin typeface="Georgia" pitchFamily="18" charset="0"/>
                <a:cs typeface="Calibri" pitchFamily="34" charset="0"/>
              </a:rPr>
              <a:t>and </a:t>
            </a:r>
            <a:r>
              <a:rPr lang="en-US" sz="2000" dirty="0" smtClean="0">
                <a:solidFill>
                  <a:schemeClr val="bg1"/>
                </a:solidFill>
                <a:latin typeface="Georgia" pitchFamily="18" charset="0"/>
                <a:cs typeface="Calibri" pitchFamily="34" charset="0"/>
              </a:rPr>
              <a:t>deals</a:t>
            </a:r>
            <a:endParaRPr lang="en-US" sz="2000" dirty="0" smtClean="0">
              <a:solidFill>
                <a:schemeClr val="bg1"/>
              </a:solidFill>
              <a:latin typeface="Georgia" pitchFamily="18" charset="0"/>
              <a:cs typeface="Calibri" pitchFamily="34" charset="0"/>
            </a:endParaRPr>
          </a:p>
          <a:p>
            <a:pPr marL="285750" indent="-285750">
              <a:lnSpc>
                <a:spcPts val="1900"/>
              </a:lnSpc>
              <a:buClr>
                <a:srgbClr val="90E1F4"/>
              </a:buClr>
              <a:buFontTx/>
              <a:buChar char="˃"/>
            </a:pPr>
            <a:endParaRPr lang="en-US" sz="2000" dirty="0">
              <a:solidFill>
                <a:schemeClr val="bg1"/>
              </a:solidFill>
              <a:latin typeface="Georgia" pitchFamily="18" charset="0"/>
              <a:cs typeface="Calibri" pitchFamily="34" charset="0"/>
            </a:endParaRPr>
          </a:p>
          <a:p>
            <a:pPr marL="285750" indent="-285750">
              <a:lnSpc>
                <a:spcPts val="1900"/>
              </a:lnSpc>
              <a:buClr>
                <a:srgbClr val="90E1F4"/>
              </a:buClr>
              <a:buFontTx/>
              <a:buChar char="˃"/>
            </a:pPr>
            <a:r>
              <a:rPr lang="en-US" sz="2000" dirty="0" smtClean="0">
                <a:solidFill>
                  <a:schemeClr val="bg1"/>
                </a:solidFill>
                <a:latin typeface="Georgia" pitchFamily="18" charset="0"/>
                <a:cs typeface="Calibri" pitchFamily="34" charset="0"/>
              </a:rPr>
              <a:t>Engage </a:t>
            </a:r>
            <a:r>
              <a:rPr lang="en-US" sz="2000" dirty="0" smtClean="0">
                <a:solidFill>
                  <a:schemeClr val="bg1"/>
                </a:solidFill>
                <a:latin typeface="Georgia" pitchFamily="18" charset="0"/>
                <a:cs typeface="Calibri" pitchFamily="34" charset="0"/>
              </a:rPr>
              <a:t>new </a:t>
            </a:r>
            <a:r>
              <a:rPr lang="en-US" sz="2000" dirty="0" smtClean="0">
                <a:solidFill>
                  <a:schemeClr val="bg1"/>
                </a:solidFill>
                <a:latin typeface="Georgia" pitchFamily="18" charset="0"/>
                <a:cs typeface="Calibri" pitchFamily="34" charset="0"/>
              </a:rPr>
              <a:t>and </a:t>
            </a:r>
            <a:r>
              <a:rPr lang="en-US" sz="2000" dirty="0" smtClean="0">
                <a:solidFill>
                  <a:schemeClr val="bg1"/>
                </a:solidFill>
                <a:latin typeface="Georgia" pitchFamily="18" charset="0"/>
                <a:cs typeface="Calibri" pitchFamily="34" charset="0"/>
              </a:rPr>
              <a:t>existing </a:t>
            </a:r>
            <a:r>
              <a:rPr lang="en-US" sz="2000" dirty="0">
                <a:solidFill>
                  <a:schemeClr val="bg1"/>
                </a:solidFill>
                <a:latin typeface="Georgia" pitchFamily="18" charset="0"/>
                <a:cs typeface="Calibri" pitchFamily="34" charset="0"/>
              </a:rPr>
              <a:t>c</a:t>
            </a:r>
            <a:r>
              <a:rPr lang="en-US" sz="2000" dirty="0" smtClean="0">
                <a:solidFill>
                  <a:schemeClr val="bg1"/>
                </a:solidFill>
                <a:latin typeface="Georgia" pitchFamily="18" charset="0"/>
                <a:cs typeface="Calibri" pitchFamily="34" charset="0"/>
              </a:rPr>
              <a:t>ustomers</a:t>
            </a:r>
            <a:endParaRPr lang="en-US" sz="2000" dirty="0" smtClean="0">
              <a:solidFill>
                <a:schemeClr val="bg1"/>
              </a:solidFill>
              <a:latin typeface="Georgia" pitchFamily="18" charset="0"/>
              <a:cs typeface="Calibri" pitchFamily="34" charset="0"/>
            </a:endParaRPr>
          </a:p>
          <a:p>
            <a:pPr marL="285750" indent="-285750">
              <a:lnSpc>
                <a:spcPts val="1900"/>
              </a:lnSpc>
              <a:buClr>
                <a:srgbClr val="90E1F4"/>
              </a:buClr>
              <a:buFontTx/>
              <a:buChar char="˃"/>
            </a:pPr>
            <a:endParaRPr lang="en-US" sz="2000" dirty="0">
              <a:solidFill>
                <a:schemeClr val="bg1"/>
              </a:solidFill>
              <a:latin typeface="Georgia" pitchFamily="18" charset="0"/>
              <a:cs typeface="Calibri" pitchFamily="34" charset="0"/>
            </a:endParaRPr>
          </a:p>
          <a:p>
            <a:pPr marL="285750" indent="-285750">
              <a:lnSpc>
                <a:spcPts val="1900"/>
              </a:lnSpc>
              <a:buClr>
                <a:srgbClr val="90E1F4"/>
              </a:buClr>
              <a:buFontTx/>
              <a:buChar char="˃"/>
            </a:pPr>
            <a:r>
              <a:rPr lang="en-US" sz="2000" dirty="0" smtClean="0">
                <a:solidFill>
                  <a:schemeClr val="bg1"/>
                </a:solidFill>
                <a:latin typeface="Georgia" pitchFamily="18" charset="0"/>
                <a:cs typeface="Calibri" pitchFamily="34" charset="0"/>
              </a:rPr>
              <a:t>Build </a:t>
            </a:r>
            <a:r>
              <a:rPr lang="en-US" sz="2000" dirty="0">
                <a:solidFill>
                  <a:schemeClr val="bg1"/>
                </a:solidFill>
                <a:latin typeface="Georgia" pitchFamily="18" charset="0"/>
                <a:cs typeface="Calibri" pitchFamily="34" charset="0"/>
              </a:rPr>
              <a:t>p</a:t>
            </a:r>
            <a:r>
              <a:rPr lang="en-US" sz="2000" dirty="0" smtClean="0">
                <a:solidFill>
                  <a:schemeClr val="bg1"/>
                </a:solidFill>
                <a:latin typeface="Georgia" pitchFamily="18" charset="0"/>
                <a:cs typeface="Calibri" pitchFamily="34" charset="0"/>
              </a:rPr>
              <a:t>ositive </a:t>
            </a:r>
            <a:r>
              <a:rPr lang="en-US" sz="2000" dirty="0">
                <a:solidFill>
                  <a:schemeClr val="bg1"/>
                </a:solidFill>
                <a:latin typeface="Georgia" pitchFamily="18" charset="0"/>
                <a:cs typeface="Calibri" pitchFamily="34" charset="0"/>
              </a:rPr>
              <a:t>c</a:t>
            </a:r>
            <a:r>
              <a:rPr lang="en-US" sz="2000" dirty="0" smtClean="0">
                <a:solidFill>
                  <a:schemeClr val="bg1"/>
                </a:solidFill>
                <a:latin typeface="Georgia" pitchFamily="18" charset="0"/>
                <a:cs typeface="Calibri" pitchFamily="34" charset="0"/>
              </a:rPr>
              <a:t>ustomer relationships</a:t>
            </a:r>
            <a:endParaRPr lang="en-US" sz="2000" dirty="0" smtClean="0">
              <a:solidFill>
                <a:schemeClr val="bg1"/>
              </a:solidFill>
              <a:latin typeface="Georgia" pitchFamily="18" charset="0"/>
              <a:cs typeface="Calibri" pitchFamily="34" charset="0"/>
            </a:endParaRPr>
          </a:p>
          <a:p>
            <a:pPr marL="285750" indent="-285750">
              <a:lnSpc>
                <a:spcPts val="1900"/>
              </a:lnSpc>
              <a:buClr>
                <a:srgbClr val="90E1F4"/>
              </a:buClr>
            </a:pPr>
            <a:endParaRPr lang="en-US" sz="2000" dirty="0" smtClean="0">
              <a:solidFill>
                <a:schemeClr val="bg1"/>
              </a:solidFill>
              <a:latin typeface="Georgia" pitchFamily="18" charset="0"/>
              <a:cs typeface="Calibri" pitchFamily="34" charset="0"/>
            </a:endParaRPr>
          </a:p>
          <a:p>
            <a:pPr marL="285750" indent="-285750">
              <a:lnSpc>
                <a:spcPts val="1900"/>
              </a:lnSpc>
              <a:buClr>
                <a:srgbClr val="90E1F4"/>
              </a:buClr>
              <a:buFontTx/>
              <a:buChar char="˃"/>
            </a:pPr>
            <a:r>
              <a:rPr lang="en-US" sz="2000" dirty="0" smtClean="0">
                <a:solidFill>
                  <a:schemeClr val="bg1"/>
                </a:solidFill>
                <a:latin typeface="Georgia" pitchFamily="18" charset="0"/>
                <a:cs typeface="Calibri" pitchFamily="34" charset="0"/>
              </a:rPr>
              <a:t>Grow </a:t>
            </a:r>
            <a:r>
              <a:rPr lang="en-US" sz="2000" dirty="0" smtClean="0">
                <a:solidFill>
                  <a:schemeClr val="bg1"/>
                </a:solidFill>
                <a:latin typeface="Georgia" pitchFamily="18" charset="0"/>
                <a:cs typeface="Calibri" pitchFamily="34" charset="0"/>
              </a:rPr>
              <a:t>your </a:t>
            </a:r>
            <a:r>
              <a:rPr lang="en-US" sz="2000" dirty="0">
                <a:solidFill>
                  <a:schemeClr val="bg1"/>
                </a:solidFill>
                <a:latin typeface="Georgia" pitchFamily="18" charset="0"/>
                <a:cs typeface="Calibri" pitchFamily="34" charset="0"/>
              </a:rPr>
              <a:t>t</a:t>
            </a:r>
            <a:r>
              <a:rPr lang="en-US" sz="2000" dirty="0" smtClean="0">
                <a:solidFill>
                  <a:schemeClr val="bg1"/>
                </a:solidFill>
                <a:latin typeface="Georgia" pitchFamily="18" charset="0"/>
                <a:cs typeface="Calibri" pitchFamily="34" charset="0"/>
              </a:rPr>
              <a:t>arget </a:t>
            </a:r>
            <a:r>
              <a:rPr lang="en-US" sz="2000" dirty="0">
                <a:solidFill>
                  <a:schemeClr val="bg1"/>
                </a:solidFill>
                <a:latin typeface="Georgia" pitchFamily="18" charset="0"/>
                <a:cs typeface="Calibri" pitchFamily="34" charset="0"/>
              </a:rPr>
              <a:t>c</a:t>
            </a:r>
            <a:r>
              <a:rPr lang="en-US" sz="2000" dirty="0" smtClean="0">
                <a:solidFill>
                  <a:schemeClr val="bg1"/>
                </a:solidFill>
                <a:latin typeface="Georgia" pitchFamily="18" charset="0"/>
                <a:cs typeface="Calibri" pitchFamily="34" charset="0"/>
              </a:rPr>
              <a:t>ontact </a:t>
            </a:r>
            <a:r>
              <a:rPr lang="en-US" sz="2000" dirty="0">
                <a:solidFill>
                  <a:schemeClr val="bg1"/>
                </a:solidFill>
                <a:latin typeface="Georgia" pitchFamily="18" charset="0"/>
                <a:cs typeface="Calibri" pitchFamily="34" charset="0"/>
              </a:rPr>
              <a:t>d</a:t>
            </a:r>
            <a:r>
              <a:rPr lang="en-US" sz="2000" dirty="0" smtClean="0">
                <a:solidFill>
                  <a:schemeClr val="bg1"/>
                </a:solidFill>
                <a:latin typeface="Georgia" pitchFamily="18" charset="0"/>
                <a:cs typeface="Calibri" pitchFamily="34" charset="0"/>
              </a:rPr>
              <a:t>atabase</a:t>
            </a:r>
            <a:endParaRPr lang="en-US" sz="2000" dirty="0" smtClean="0">
              <a:solidFill>
                <a:schemeClr val="bg1"/>
              </a:solidFill>
              <a:latin typeface="Georgia" pitchFamily="18" charset="0"/>
              <a:cs typeface="Calibri" pitchFamily="34" charset="0"/>
            </a:endParaRPr>
          </a:p>
          <a:p>
            <a:pPr marL="285750" indent="-285750">
              <a:buClr>
                <a:srgbClr val="90E1F4"/>
              </a:buClr>
              <a:buFontTx/>
              <a:buChar char="˃"/>
            </a:pPr>
            <a:endParaRPr lang="en-US" dirty="0">
              <a:solidFill>
                <a:schemeClr val="bg1"/>
              </a:solidFill>
              <a:latin typeface="Calibri" pitchFamily="34" charset="0"/>
              <a:cs typeface="Calibri" pitchFamily="34" charset="0"/>
            </a:endParaRPr>
          </a:p>
          <a:p>
            <a:pPr marL="285750" indent="-285750">
              <a:buClr>
                <a:srgbClr val="90E1F4"/>
              </a:buClr>
              <a:buFontTx/>
              <a:buChar char="˃"/>
            </a:pPr>
            <a:endParaRPr lang="en-US" dirty="0">
              <a:solidFill>
                <a:schemeClr val="bg1"/>
              </a:solidFill>
              <a:latin typeface="Calibri" pitchFamily="34" charset="0"/>
              <a:cs typeface="Calibri" pitchFamily="34" charset="0"/>
            </a:endParaRPr>
          </a:p>
        </p:txBody>
      </p:sp>
      <p:pic>
        <p:nvPicPr>
          <p:cNvPr id="18" name="그림 17" descr="autodealer.png"/>
          <p:cNvPicPr>
            <a:picLocks noChangeAspect="1"/>
          </p:cNvPicPr>
          <p:nvPr/>
        </p:nvPicPr>
        <p:blipFill>
          <a:blip r:embed="rId3" cstate="print"/>
          <a:stretch>
            <a:fillRect/>
          </a:stretch>
        </p:blipFill>
        <p:spPr>
          <a:xfrm>
            <a:off x="5186422" y="4143381"/>
            <a:ext cx="3957578" cy="2714620"/>
          </a:xfrm>
          <a:prstGeom prst="rect">
            <a:avLst/>
          </a:prstGeom>
        </p:spPr>
      </p:pic>
    </p:spTree>
    <p:extLst>
      <p:ext uri="{BB962C8B-B14F-4D97-AF65-F5344CB8AC3E}">
        <p14:creationId xmlns:p14="http://schemas.microsoft.com/office/powerpoint/2010/main" val="212719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bg1"/>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14" name="직사각형 13"/>
          <p:cNvSpPr/>
          <p:nvPr/>
        </p:nvSpPr>
        <p:spPr>
          <a:xfrm>
            <a:off x="0" y="928670"/>
            <a:ext cx="9144000" cy="1357322"/>
          </a:xfrm>
          <a:prstGeom prst="rect">
            <a:avLst/>
          </a:prstGeom>
          <a:solidFill>
            <a:srgbClr val="2E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52450" y="1241811"/>
            <a:ext cx="8001000" cy="615553"/>
          </a:xfrm>
          <a:prstGeom prst="rect">
            <a:avLst/>
          </a:prstGeom>
          <a:noFill/>
        </p:spPr>
        <p:txBody>
          <a:bodyPr wrap="square" rtlCol="0">
            <a:spAutoFit/>
          </a:bodyPr>
          <a:lstStyle/>
          <a:p>
            <a:r>
              <a:rPr lang="en-US" sz="3400" b="1" dirty="0" smtClean="0">
                <a:solidFill>
                  <a:srgbClr val="BFE961"/>
                </a:solidFill>
                <a:latin typeface="Georgia" pitchFamily="18" charset="0"/>
              </a:rPr>
              <a:t>Sell More</a:t>
            </a:r>
            <a:r>
              <a:rPr lang="en-US" sz="3400" b="1" dirty="0" smtClean="0">
                <a:solidFill>
                  <a:schemeClr val="bg1"/>
                </a:solidFill>
                <a:latin typeface="Georgia" pitchFamily="18" charset="0"/>
              </a:rPr>
              <a:t> Cars </a:t>
            </a:r>
            <a:r>
              <a:rPr lang="en-US" sz="3400" dirty="0" smtClean="0">
                <a:solidFill>
                  <a:schemeClr val="bg1"/>
                </a:solidFill>
                <a:latin typeface="Georgia" pitchFamily="18" charset="0"/>
              </a:rPr>
              <a:t>&amp;</a:t>
            </a:r>
            <a:r>
              <a:rPr lang="en-US" sz="3400" b="1" dirty="0" smtClean="0">
                <a:solidFill>
                  <a:schemeClr val="bg1"/>
                </a:solidFill>
                <a:latin typeface="Georgia" pitchFamily="18" charset="0"/>
              </a:rPr>
              <a:t> Accessories</a:t>
            </a:r>
            <a:endParaRPr lang="en-US" sz="3400" b="1" dirty="0">
              <a:solidFill>
                <a:schemeClr val="bg1"/>
              </a:solidFill>
              <a:latin typeface="Georgia" pitchFamily="18" charset="0"/>
            </a:endParaRPr>
          </a:p>
        </p:txBody>
      </p:sp>
      <p:sp>
        <p:nvSpPr>
          <p:cNvPr id="6" name="TextBox 5"/>
          <p:cNvSpPr txBox="1"/>
          <p:nvPr/>
        </p:nvSpPr>
        <p:spPr>
          <a:xfrm>
            <a:off x="571472" y="5214950"/>
            <a:ext cx="2214578" cy="1077218"/>
          </a:xfrm>
          <a:prstGeom prst="rect">
            <a:avLst/>
          </a:prstGeom>
          <a:noFill/>
        </p:spPr>
        <p:txBody>
          <a:bodyPr wrap="square" rtlCol="0">
            <a:spAutoFit/>
          </a:bodyPr>
          <a:lstStyle/>
          <a:p>
            <a:pPr marL="0" lvl="1"/>
            <a:r>
              <a:rPr lang="en-US" altLang="ko-KR" sz="1600" dirty="0" smtClean="0">
                <a:solidFill>
                  <a:srgbClr val="494949"/>
                </a:solidFill>
                <a:latin typeface="Calibri" pitchFamily="34" charset="0"/>
                <a:cs typeface="Calibri" pitchFamily="34" charset="0"/>
              </a:rPr>
              <a:t>Interested car buyers can get more info on their favorite models with a simple text</a:t>
            </a:r>
          </a:p>
        </p:txBody>
      </p:sp>
      <p:sp>
        <p:nvSpPr>
          <p:cNvPr id="15" name="직사각형 14"/>
          <p:cNvSpPr/>
          <p:nvPr/>
        </p:nvSpPr>
        <p:spPr>
          <a:xfrm>
            <a:off x="1571604" y="0"/>
            <a:ext cx="108000" cy="642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7" name="Picture 4"/>
          <p:cNvPicPr>
            <a:picLocks noChangeAspect="1" noChangeArrowheads="1"/>
          </p:cNvPicPr>
          <p:nvPr/>
        </p:nvPicPr>
        <p:blipFill>
          <a:blip r:embed="rId3" cstate="print"/>
          <a:stretch>
            <a:fillRect/>
          </a:stretch>
        </p:blipFill>
        <p:spPr bwMode="auto">
          <a:xfrm>
            <a:off x="1000100" y="2643182"/>
            <a:ext cx="1711543" cy="2087707"/>
          </a:xfrm>
          <a:prstGeom prst="rect">
            <a:avLst/>
          </a:prstGeom>
          <a:noFill/>
          <a:ln w="9525">
            <a:noFill/>
            <a:miter lim="800000"/>
            <a:headEnd/>
            <a:tailEnd/>
          </a:ln>
          <a:effectLst/>
        </p:spPr>
      </p:pic>
      <p:sp>
        <p:nvSpPr>
          <p:cNvPr id="18" name="TextBox 17"/>
          <p:cNvSpPr txBox="1"/>
          <p:nvPr/>
        </p:nvSpPr>
        <p:spPr>
          <a:xfrm>
            <a:off x="1428728" y="2704595"/>
            <a:ext cx="1285884" cy="938719"/>
          </a:xfrm>
          <a:prstGeom prst="rect">
            <a:avLst/>
          </a:prstGeom>
          <a:noFill/>
        </p:spPr>
        <p:txBody>
          <a:bodyPr wrap="square" rtlCol="0">
            <a:spAutoFit/>
          </a:bodyPr>
          <a:lstStyle/>
          <a:p>
            <a:r>
              <a:rPr lang="en-US" altLang="ko-KR" sz="1100" b="1" dirty="0" smtClean="0">
                <a:solidFill>
                  <a:srgbClr val="494949"/>
                </a:solidFill>
                <a:latin typeface="Calibri" pitchFamily="34" charset="0"/>
                <a:cs typeface="Calibri" pitchFamily="34" charset="0"/>
              </a:rPr>
              <a:t>To find out how to get this vehicle for only $199/mo, text CARMODEL to 96362</a:t>
            </a:r>
            <a:endParaRPr lang="ko-KR" altLang="en-US" sz="1100" b="1" dirty="0">
              <a:solidFill>
                <a:srgbClr val="494949"/>
              </a:solidFill>
              <a:latin typeface="Calibri" pitchFamily="34" charset="0"/>
              <a:cs typeface="Calibri" pitchFamily="34" charset="0"/>
            </a:endParaRPr>
          </a:p>
        </p:txBody>
      </p:sp>
      <p:sp>
        <p:nvSpPr>
          <p:cNvPr id="20" name="직사각형 19"/>
          <p:cNvSpPr/>
          <p:nvPr/>
        </p:nvSpPr>
        <p:spPr>
          <a:xfrm>
            <a:off x="3071802" y="2214554"/>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p:cNvSpPr/>
          <p:nvPr/>
        </p:nvSpPr>
        <p:spPr>
          <a:xfrm>
            <a:off x="5929322" y="2143116"/>
            <a:ext cx="18000" cy="3929090"/>
          </a:xfrm>
          <a:prstGeom prst="rect">
            <a:avLst/>
          </a:prstGeom>
          <a:gradFill flip="none" rotWithShape="1">
            <a:gsLst>
              <a:gs pos="67000">
                <a:schemeClr val="bg1">
                  <a:alpha val="0"/>
                </a:schemeClr>
              </a:gs>
              <a:gs pos="67000">
                <a:schemeClr val="bg1">
                  <a:lumMod val="85000"/>
                </a:schemeClr>
              </a:gs>
              <a:gs pos="100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p:nvSpPr>
        <p:spPr>
          <a:xfrm>
            <a:off x="3357554" y="4891817"/>
            <a:ext cx="2786082" cy="352404"/>
          </a:xfrm>
          <a:prstGeom prst="rect">
            <a:avLst/>
          </a:prstGeom>
          <a:noFill/>
        </p:spPr>
        <p:txBody>
          <a:bodyPr wrap="square" rtlCol="0">
            <a:spAutoFit/>
          </a:bodyPr>
          <a:lstStyle/>
          <a:p>
            <a:pPr indent="-180000">
              <a:lnSpc>
                <a:spcPts val="2000"/>
              </a:lnSpc>
              <a:buClr>
                <a:srgbClr val="2E9CD2"/>
              </a:buClr>
            </a:pPr>
            <a:r>
              <a:rPr lang="en-US" sz="2000" b="1" dirty="0" smtClean="0">
                <a:solidFill>
                  <a:srgbClr val="2E9CD2"/>
                </a:solidFill>
                <a:latin typeface="Calibri" pitchFamily="34" charset="0"/>
                <a:cs typeface="Calibri" pitchFamily="34" charset="0"/>
              </a:rPr>
              <a:t>SOCIAL MEDIA</a:t>
            </a:r>
          </a:p>
        </p:txBody>
      </p:sp>
      <p:sp>
        <p:nvSpPr>
          <p:cNvPr id="23" name="TextBox 22"/>
          <p:cNvSpPr txBox="1"/>
          <p:nvPr/>
        </p:nvSpPr>
        <p:spPr>
          <a:xfrm>
            <a:off x="6286512" y="4857760"/>
            <a:ext cx="2357454" cy="400110"/>
          </a:xfrm>
          <a:prstGeom prst="rect">
            <a:avLst/>
          </a:prstGeom>
          <a:noFill/>
        </p:spPr>
        <p:txBody>
          <a:bodyPr wrap="square" rtlCol="0">
            <a:spAutoFit/>
          </a:bodyPr>
          <a:lstStyle/>
          <a:p>
            <a:pPr indent="-180000">
              <a:buClr>
                <a:srgbClr val="2E9CD2"/>
              </a:buClr>
            </a:pPr>
            <a:r>
              <a:rPr lang="en-US" sz="2000" b="1" dirty="0" smtClean="0">
                <a:solidFill>
                  <a:srgbClr val="2E9CD2"/>
                </a:solidFill>
                <a:latin typeface="Calibri" pitchFamily="34" charset="0"/>
                <a:cs typeface="Calibri" pitchFamily="34" charset="0"/>
              </a:rPr>
              <a:t>MOBILE COUPONS</a:t>
            </a:r>
            <a:endParaRPr lang="en-US" dirty="0">
              <a:solidFill>
                <a:srgbClr val="494949"/>
              </a:solidFill>
              <a:latin typeface="Calibri" pitchFamily="34" charset="0"/>
              <a:cs typeface="Calibri" pitchFamily="34" charset="0"/>
            </a:endParaRPr>
          </a:p>
        </p:txBody>
      </p:sp>
      <p:sp>
        <p:nvSpPr>
          <p:cNvPr id="24" name="TextBox 23"/>
          <p:cNvSpPr txBox="1"/>
          <p:nvPr/>
        </p:nvSpPr>
        <p:spPr>
          <a:xfrm>
            <a:off x="571472" y="4857760"/>
            <a:ext cx="2500330" cy="400110"/>
          </a:xfrm>
          <a:prstGeom prst="rect">
            <a:avLst/>
          </a:prstGeom>
          <a:noFill/>
        </p:spPr>
        <p:txBody>
          <a:bodyPr wrap="square" rtlCol="0">
            <a:spAutoFit/>
          </a:bodyPr>
          <a:lstStyle/>
          <a:p>
            <a:pPr indent="-180000">
              <a:buClr>
                <a:srgbClr val="2E9CD2"/>
              </a:buClr>
            </a:pPr>
            <a:r>
              <a:rPr lang="en-US" sz="2000" b="1" dirty="0" smtClean="0">
                <a:solidFill>
                  <a:srgbClr val="2E9CD2"/>
                </a:solidFill>
                <a:latin typeface="Calibri" pitchFamily="34" charset="0"/>
                <a:cs typeface="Calibri" pitchFamily="34" charset="0"/>
              </a:rPr>
              <a:t>MOBILE KEYWORDS</a:t>
            </a:r>
          </a:p>
        </p:txBody>
      </p:sp>
      <p:sp>
        <p:nvSpPr>
          <p:cNvPr id="25" name="TextBox 24"/>
          <p:cNvSpPr txBox="1"/>
          <p:nvPr/>
        </p:nvSpPr>
        <p:spPr>
          <a:xfrm>
            <a:off x="3357554" y="5214950"/>
            <a:ext cx="2714644" cy="830997"/>
          </a:xfrm>
          <a:prstGeom prst="rect">
            <a:avLst/>
          </a:prstGeom>
          <a:noFill/>
        </p:spPr>
        <p:txBody>
          <a:bodyPr wrap="square" rtlCol="0">
            <a:spAutoFit/>
          </a:bodyPr>
          <a:lstStyle/>
          <a:p>
            <a:pPr marL="285750" lvl="1" indent="-285750">
              <a:buFont typeface="Wingdings" pitchFamily="2" charset="2"/>
              <a:buChar char="§"/>
            </a:pPr>
            <a:r>
              <a:rPr lang="en-US" altLang="ko-KR" sz="1600" dirty="0" smtClean="0">
                <a:solidFill>
                  <a:srgbClr val="494949"/>
                </a:solidFill>
                <a:latin typeface="Calibri" pitchFamily="34" charset="0"/>
                <a:cs typeface="Calibri" pitchFamily="34" charset="0"/>
              </a:rPr>
              <a:t>Spark word-of-mouth   marketing </a:t>
            </a:r>
          </a:p>
          <a:p>
            <a:pPr marL="285750" lvl="1" indent="-285750">
              <a:buFont typeface="Wingdings" pitchFamily="2" charset="2"/>
              <a:buChar char="§"/>
            </a:pPr>
            <a:r>
              <a:rPr lang="en-US" altLang="ko-KR" sz="1600" dirty="0" smtClean="0">
                <a:solidFill>
                  <a:srgbClr val="494949"/>
                </a:solidFill>
                <a:latin typeface="Calibri" pitchFamily="34" charset="0"/>
                <a:cs typeface="Calibri" pitchFamily="34" charset="0"/>
              </a:rPr>
              <a:t>Offer Facebook coupons</a:t>
            </a:r>
          </a:p>
        </p:txBody>
      </p:sp>
      <p:sp>
        <p:nvSpPr>
          <p:cNvPr id="26" name="TextBox 25"/>
          <p:cNvSpPr txBox="1"/>
          <p:nvPr/>
        </p:nvSpPr>
        <p:spPr>
          <a:xfrm>
            <a:off x="6286512" y="5214950"/>
            <a:ext cx="2357454" cy="830997"/>
          </a:xfrm>
          <a:prstGeom prst="rect">
            <a:avLst/>
          </a:prstGeom>
          <a:noFill/>
        </p:spPr>
        <p:txBody>
          <a:bodyPr wrap="square" rtlCol="0">
            <a:spAutoFit/>
          </a:bodyPr>
          <a:lstStyle/>
          <a:p>
            <a:pPr marL="0" lvl="1"/>
            <a:r>
              <a:rPr lang="en-US" altLang="ko-KR" sz="1600" dirty="0" smtClean="0">
                <a:solidFill>
                  <a:srgbClr val="494949"/>
                </a:solidFill>
                <a:latin typeface="Calibri" pitchFamily="34" charset="0"/>
                <a:cs typeface="Calibri" pitchFamily="34" charset="0"/>
              </a:rPr>
              <a:t>Motivate customers to save on car accessories and maintenance services</a:t>
            </a:r>
          </a:p>
        </p:txBody>
      </p:sp>
      <p:sp>
        <p:nvSpPr>
          <p:cNvPr id="27" name="슬라이드 번호 개체 틀 26"/>
          <p:cNvSpPr>
            <a:spLocks noGrp="1"/>
          </p:cNvSpPr>
          <p:nvPr>
            <p:ph type="sldNum" sz="quarter" idx="12"/>
          </p:nvPr>
        </p:nvSpPr>
        <p:spPr/>
        <p:txBody>
          <a:bodyPr/>
          <a:lstStyle/>
          <a:p>
            <a:fld id="{857F003C-EC8E-4070-A6DF-CF1B25E2BC4D}" type="slidenum">
              <a:rPr lang="en-US" smtClean="0"/>
              <a:pPr/>
              <a:t>3</a:t>
            </a:fld>
            <a:endParaRPr lang="en-US" dirty="0"/>
          </a:p>
        </p:txBody>
      </p:sp>
      <p:pic>
        <p:nvPicPr>
          <p:cNvPr id="28" name="Picture 6"/>
          <p:cNvPicPr>
            <a:picLocks noChangeAspect="1" noChangeArrowheads="1"/>
          </p:cNvPicPr>
          <p:nvPr/>
        </p:nvPicPr>
        <p:blipFill>
          <a:blip r:embed="rId4" cstate="print"/>
          <a:stretch>
            <a:fillRect/>
          </a:stretch>
        </p:blipFill>
        <p:spPr bwMode="auto">
          <a:xfrm>
            <a:off x="3214678" y="3143248"/>
            <a:ext cx="2661836" cy="1210534"/>
          </a:xfrm>
          <a:prstGeom prst="rect">
            <a:avLst/>
          </a:prstGeom>
          <a:noFill/>
          <a:ln w="9525">
            <a:noFill/>
            <a:miter lim="800000"/>
            <a:headEnd/>
            <a:tailEnd/>
          </a:ln>
          <a:effectLst/>
        </p:spPr>
      </p:pic>
      <p:pic>
        <p:nvPicPr>
          <p:cNvPr id="29" name="그림 28" descr="mobilecoupon.png"/>
          <p:cNvPicPr>
            <a:picLocks noChangeAspect="1"/>
          </p:cNvPicPr>
          <p:nvPr/>
        </p:nvPicPr>
        <p:blipFill>
          <a:blip r:embed="rId5" cstate="print"/>
          <a:stretch>
            <a:fillRect/>
          </a:stretch>
        </p:blipFill>
        <p:spPr>
          <a:xfrm>
            <a:off x="6715140" y="2857496"/>
            <a:ext cx="1423035" cy="1800225"/>
          </a:xfrm>
          <a:prstGeom prst="rect">
            <a:avLst/>
          </a:prstGeom>
        </p:spPr>
      </p:pic>
      <p:sp>
        <p:nvSpPr>
          <p:cNvPr id="19" name="TextBox 16"/>
          <p:cNvSpPr txBox="1"/>
          <p:nvPr/>
        </p:nvSpPr>
        <p:spPr>
          <a:xfrm>
            <a:off x="7429520" y="375802"/>
            <a:ext cx="15716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1600" b="1" dirty="0" smtClean="0">
                <a:solidFill>
                  <a:srgbClr val="2E9CD2"/>
                </a:solidFill>
                <a:latin typeface="Calibri" pitchFamily="34" charset="0"/>
                <a:cs typeface="Calibri" pitchFamily="34" charset="0"/>
              </a:rPr>
              <a:t>[Your Company]</a:t>
            </a:r>
            <a:endParaRPr lang="ko-KR" altLang="en-US" sz="1600" b="1" dirty="0" smtClean="0">
              <a:solidFill>
                <a:srgbClr val="2E9CD2"/>
              </a:solidFill>
              <a:latin typeface="Calibri" pitchFamily="34" charset="0"/>
              <a:cs typeface="Calibri" pitchFamily="34" charset="0"/>
            </a:endParaRPr>
          </a:p>
        </p:txBody>
      </p:sp>
    </p:spTree>
    <p:extLst>
      <p:ext uri="{BB962C8B-B14F-4D97-AF65-F5344CB8AC3E}">
        <p14:creationId xmlns:p14="http://schemas.microsoft.com/office/powerpoint/2010/main" val="4067561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241811"/>
            <a:ext cx="7045960" cy="615553"/>
          </a:xfrm>
          <a:prstGeom prst="rect">
            <a:avLst/>
          </a:prstGeom>
          <a:noFill/>
        </p:spPr>
        <p:txBody>
          <a:bodyPr wrap="square" rtlCol="0">
            <a:spAutoFit/>
          </a:bodyPr>
          <a:lstStyle/>
          <a:p>
            <a:r>
              <a:rPr lang="en-US" sz="3400" b="1" dirty="0" smtClean="0">
                <a:solidFill>
                  <a:schemeClr val="bg1"/>
                </a:solidFill>
                <a:latin typeface="Georgia" pitchFamily="18" charset="0"/>
              </a:rPr>
              <a:t>Announce </a:t>
            </a:r>
            <a:r>
              <a:rPr lang="en-US" sz="3400" b="1" dirty="0" smtClean="0">
                <a:solidFill>
                  <a:srgbClr val="BFE961"/>
                </a:solidFill>
                <a:latin typeface="Georgia" pitchFamily="18" charset="0"/>
              </a:rPr>
              <a:t>News </a:t>
            </a:r>
            <a:r>
              <a:rPr lang="en-US" sz="3400" dirty="0" smtClean="0">
                <a:solidFill>
                  <a:srgbClr val="BFE961"/>
                </a:solidFill>
                <a:latin typeface="Georgia" pitchFamily="18" charset="0"/>
              </a:rPr>
              <a:t>&amp;</a:t>
            </a:r>
            <a:r>
              <a:rPr lang="en-US" sz="3400" b="1" dirty="0" smtClean="0">
                <a:solidFill>
                  <a:srgbClr val="BFE961"/>
                </a:solidFill>
                <a:latin typeface="Georgia" pitchFamily="18" charset="0"/>
              </a:rPr>
              <a:t> Promotions</a:t>
            </a:r>
            <a:endParaRPr lang="en-US" sz="3400" b="1" dirty="0">
              <a:solidFill>
                <a:schemeClr val="bg1"/>
              </a:solidFill>
              <a:latin typeface="Georgia" pitchFamily="18" charset="0"/>
            </a:endParaRPr>
          </a:p>
        </p:txBody>
      </p:sp>
      <p:sp>
        <p:nvSpPr>
          <p:cNvPr id="5" name="TextBox 4"/>
          <p:cNvSpPr txBox="1"/>
          <p:nvPr/>
        </p:nvSpPr>
        <p:spPr>
          <a:xfrm>
            <a:off x="3428992" y="5072074"/>
            <a:ext cx="2357454" cy="892552"/>
          </a:xfrm>
          <a:prstGeom prst="rect">
            <a:avLst/>
          </a:prstGeom>
          <a:noFill/>
        </p:spPr>
        <p:txBody>
          <a:bodyPr wrap="square" rtlCol="0">
            <a:spAutoFit/>
          </a:bodyPr>
          <a:lstStyle/>
          <a:p>
            <a:pPr marL="0" lvl="1" indent="-285750"/>
            <a:r>
              <a:rPr lang="en-US" sz="2000" b="1" dirty="0" smtClean="0">
                <a:solidFill>
                  <a:srgbClr val="2E9CD2"/>
                </a:solidFill>
                <a:latin typeface="Calibri" pitchFamily="34" charset="0"/>
                <a:cs typeface="Calibri" pitchFamily="34" charset="0"/>
              </a:rPr>
              <a:t>SMS BLASTS</a:t>
            </a:r>
          </a:p>
          <a:p>
            <a:pPr marL="0" lvl="2"/>
            <a:r>
              <a:rPr lang="en-US" altLang="ko-KR" sz="1600" dirty="0" smtClean="0">
                <a:solidFill>
                  <a:srgbClr val="494949"/>
                </a:solidFill>
                <a:latin typeface="Calibri" pitchFamily="34" charset="0"/>
                <a:cs typeface="Calibri" pitchFamily="34" charset="0"/>
              </a:rPr>
              <a:t>Instantly announce time-sensitive deals</a:t>
            </a:r>
          </a:p>
        </p:txBody>
      </p:sp>
      <p:sp>
        <p:nvSpPr>
          <p:cNvPr id="3" name="TextBox 2"/>
          <p:cNvSpPr txBox="1"/>
          <p:nvPr/>
        </p:nvSpPr>
        <p:spPr>
          <a:xfrm>
            <a:off x="6215074" y="5072074"/>
            <a:ext cx="2571768" cy="892552"/>
          </a:xfrm>
          <a:prstGeom prst="rect">
            <a:avLst/>
          </a:prstGeom>
          <a:noFill/>
        </p:spPr>
        <p:txBody>
          <a:bodyPr wrap="square" rtlCol="0">
            <a:spAutoFit/>
          </a:bodyPr>
          <a:lstStyle/>
          <a:p>
            <a:pPr marL="0" lvl="1" indent="-285750"/>
            <a:r>
              <a:rPr lang="en-US" sz="2000" b="1" dirty="0" smtClean="0">
                <a:solidFill>
                  <a:srgbClr val="2E9CD2"/>
                </a:solidFill>
                <a:latin typeface="Calibri" pitchFamily="34" charset="0"/>
                <a:cs typeface="Calibri" pitchFamily="34" charset="0"/>
              </a:rPr>
              <a:t>FACEBOOK</a:t>
            </a:r>
          </a:p>
          <a:p>
            <a:pPr marL="0" lvl="1"/>
            <a:r>
              <a:rPr lang="en-US" altLang="ko-KR" sz="1600" dirty="0" smtClean="0">
                <a:solidFill>
                  <a:srgbClr val="494949"/>
                </a:solidFill>
                <a:latin typeface="Calibri" pitchFamily="34" charset="0"/>
                <a:cs typeface="Calibri" pitchFamily="34" charset="0"/>
              </a:rPr>
              <a:t>Public broadcasts on the most popular social network</a:t>
            </a:r>
          </a:p>
        </p:txBody>
      </p:sp>
      <p:sp>
        <p:nvSpPr>
          <p:cNvPr id="6" name="TextBox 5"/>
          <p:cNvSpPr txBox="1"/>
          <p:nvPr/>
        </p:nvSpPr>
        <p:spPr>
          <a:xfrm>
            <a:off x="571472" y="5072074"/>
            <a:ext cx="2643206" cy="1415772"/>
          </a:xfrm>
          <a:prstGeom prst="rect">
            <a:avLst/>
          </a:prstGeom>
          <a:noFill/>
        </p:spPr>
        <p:txBody>
          <a:bodyPr wrap="square" rtlCol="0">
            <a:spAutoFit/>
          </a:bodyPr>
          <a:lstStyle/>
          <a:p>
            <a:pPr marL="285750" indent="-285750"/>
            <a:r>
              <a:rPr lang="en-US" sz="2000" b="1" dirty="0" smtClean="0">
                <a:solidFill>
                  <a:srgbClr val="2E9CD2"/>
                </a:solidFill>
                <a:latin typeface="Calibri" pitchFamily="34" charset="0"/>
                <a:cs typeface="Calibri" pitchFamily="34" charset="0"/>
              </a:rPr>
              <a:t>EMAIL NEWSLETTERS</a:t>
            </a:r>
          </a:p>
          <a:p>
            <a:pPr marL="0" lvl="2"/>
            <a:r>
              <a:rPr lang="en-US" altLang="ko-KR" sz="1600" dirty="0" smtClean="0">
                <a:solidFill>
                  <a:srgbClr val="494949"/>
                </a:solidFill>
                <a:latin typeface="Calibri" pitchFamily="34" charset="0"/>
                <a:cs typeface="Calibri" pitchFamily="34" charset="0"/>
              </a:rPr>
              <a:t>Inform customers about monthly deals, new arrivals, and trade-in options</a:t>
            </a:r>
          </a:p>
          <a:p>
            <a:endParaRPr lang="en-US" dirty="0"/>
          </a:p>
        </p:txBody>
      </p:sp>
      <p:sp>
        <p:nvSpPr>
          <p:cNvPr id="7" name="슬라이드 번호 개체 틀 6"/>
          <p:cNvSpPr>
            <a:spLocks noGrp="1"/>
          </p:cNvSpPr>
          <p:nvPr>
            <p:ph type="sldNum" sz="quarter" idx="12"/>
          </p:nvPr>
        </p:nvSpPr>
        <p:spPr/>
        <p:txBody>
          <a:bodyPr/>
          <a:lstStyle/>
          <a:p>
            <a:fld id="{857F003C-EC8E-4070-A6DF-CF1B25E2BC4D}" type="slidenum">
              <a:rPr lang="en-US" smtClean="0"/>
              <a:pPr/>
              <a:t>4</a:t>
            </a:fld>
            <a:endParaRPr lang="en-US"/>
          </a:p>
        </p:txBody>
      </p:sp>
      <p:pic>
        <p:nvPicPr>
          <p:cNvPr id="13" name="그림 12" descr="mobilecoupon.png"/>
          <p:cNvPicPr>
            <a:picLocks noChangeAspect="1"/>
          </p:cNvPicPr>
          <p:nvPr/>
        </p:nvPicPr>
        <p:blipFill>
          <a:blip r:embed="rId3" cstate="print"/>
          <a:stretch>
            <a:fillRect/>
          </a:stretch>
        </p:blipFill>
        <p:spPr>
          <a:xfrm>
            <a:off x="857224" y="3000372"/>
            <a:ext cx="1591663" cy="1785950"/>
          </a:xfrm>
          <a:prstGeom prst="rect">
            <a:avLst/>
          </a:prstGeom>
        </p:spPr>
      </p:pic>
      <p:pic>
        <p:nvPicPr>
          <p:cNvPr id="16" name="Picture 4"/>
          <p:cNvPicPr>
            <a:picLocks noChangeAspect="1" noChangeArrowheads="1"/>
          </p:cNvPicPr>
          <p:nvPr/>
        </p:nvPicPr>
        <p:blipFill>
          <a:blip r:embed="rId4" cstate="print"/>
          <a:stretch>
            <a:fillRect/>
          </a:stretch>
        </p:blipFill>
        <p:spPr bwMode="auto">
          <a:xfrm>
            <a:off x="3714744" y="2928934"/>
            <a:ext cx="1711543" cy="2087707"/>
          </a:xfrm>
          <a:prstGeom prst="rect">
            <a:avLst/>
          </a:prstGeom>
          <a:noFill/>
          <a:ln w="9525">
            <a:noFill/>
            <a:miter lim="800000"/>
            <a:headEnd/>
            <a:tailEnd/>
          </a:ln>
          <a:effectLst/>
        </p:spPr>
      </p:pic>
      <p:pic>
        <p:nvPicPr>
          <p:cNvPr id="17" name="그림 16" descr="facebook.png"/>
          <p:cNvPicPr>
            <a:picLocks noChangeAspect="1"/>
          </p:cNvPicPr>
          <p:nvPr/>
        </p:nvPicPr>
        <p:blipFill>
          <a:blip r:embed="rId5" cstate="print"/>
          <a:stretch>
            <a:fillRect/>
          </a:stretch>
        </p:blipFill>
        <p:spPr>
          <a:xfrm>
            <a:off x="6357950" y="3357562"/>
            <a:ext cx="2219325" cy="1314450"/>
          </a:xfrm>
          <a:prstGeom prst="rect">
            <a:avLst/>
          </a:prstGeom>
        </p:spPr>
      </p:pic>
      <p:sp>
        <p:nvSpPr>
          <p:cNvPr id="11" name="TextBox 16"/>
          <p:cNvSpPr txBox="1"/>
          <p:nvPr/>
        </p:nvSpPr>
        <p:spPr>
          <a:xfrm>
            <a:off x="7429520" y="375802"/>
            <a:ext cx="15716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1600" b="1" dirty="0" smtClean="0">
                <a:solidFill>
                  <a:srgbClr val="2E9CD2"/>
                </a:solidFill>
                <a:latin typeface="Calibri" pitchFamily="34" charset="0"/>
                <a:cs typeface="Calibri" pitchFamily="34" charset="0"/>
              </a:rPr>
              <a:t>[Your Company]</a:t>
            </a:r>
            <a:endParaRPr lang="ko-KR" altLang="en-US" sz="1600" b="1" dirty="0" smtClean="0">
              <a:solidFill>
                <a:srgbClr val="2E9CD2"/>
              </a:solidFill>
              <a:latin typeface="Calibri" pitchFamily="34" charset="0"/>
              <a:cs typeface="Calibri" pitchFamily="34" charset="0"/>
            </a:endParaRPr>
          </a:p>
        </p:txBody>
      </p:sp>
      <p:sp>
        <p:nvSpPr>
          <p:cNvPr id="2" name="TextBox 1"/>
          <p:cNvSpPr txBox="1"/>
          <p:nvPr/>
        </p:nvSpPr>
        <p:spPr>
          <a:xfrm>
            <a:off x="4139952" y="3000372"/>
            <a:ext cx="1403273" cy="1107996"/>
          </a:xfrm>
          <a:prstGeom prst="rect">
            <a:avLst/>
          </a:prstGeom>
          <a:noFill/>
        </p:spPr>
        <p:txBody>
          <a:bodyPr wrap="square" rtlCol="0">
            <a:spAutoFit/>
          </a:bodyPr>
          <a:lstStyle/>
          <a:p>
            <a:r>
              <a:rPr lang="en-US" sz="1100" dirty="0">
                <a:latin typeface="Calibri" pitchFamily="34" charset="0"/>
                <a:cs typeface="Calibri" pitchFamily="34" charset="0"/>
              </a:rPr>
              <a:t>“Shop this month only and get 0% financing for 36 months on most models!”</a:t>
            </a:r>
            <a:br>
              <a:rPr lang="en-US" sz="1100" dirty="0">
                <a:latin typeface="Calibri" pitchFamily="34" charset="0"/>
                <a:cs typeface="Calibri" pitchFamily="34" charset="0"/>
              </a:rPr>
            </a:br>
            <a:endParaRPr lang="en-US" sz="1100" b="1" dirty="0" smtClean="0">
              <a:solidFill>
                <a:schemeClr val="bg1">
                  <a:lumMod val="85000"/>
                </a:schemeClr>
              </a:solidFill>
              <a:latin typeface="Calibri" pitchFamily="34" charset="0"/>
              <a:cs typeface="Calibri" pitchFamily="34" charset="0"/>
            </a:endParaRPr>
          </a:p>
        </p:txBody>
      </p:sp>
    </p:spTree>
    <p:extLst>
      <p:ext uri="{BB962C8B-B14F-4D97-AF65-F5344CB8AC3E}">
        <p14:creationId xmlns:p14="http://schemas.microsoft.com/office/powerpoint/2010/main" val="26823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314" y="1272589"/>
            <a:ext cx="8191528" cy="584775"/>
          </a:xfrm>
          <a:prstGeom prst="rect">
            <a:avLst/>
          </a:prstGeom>
          <a:noFill/>
        </p:spPr>
        <p:txBody>
          <a:bodyPr wrap="square" rtlCol="0">
            <a:spAutoFit/>
          </a:bodyPr>
          <a:lstStyle/>
          <a:p>
            <a:r>
              <a:rPr lang="en-US" sz="3200" b="1" dirty="0" smtClean="0">
                <a:solidFill>
                  <a:schemeClr val="bg1"/>
                </a:solidFill>
                <a:latin typeface="Georgia" pitchFamily="18" charset="0"/>
              </a:rPr>
              <a:t>Engage</a:t>
            </a:r>
            <a:r>
              <a:rPr lang="en-US" altLang="ko-KR" sz="3200" b="1" dirty="0" smtClean="0">
                <a:solidFill>
                  <a:srgbClr val="BFE961"/>
                </a:solidFill>
                <a:latin typeface="Georgia" pitchFamily="18" charset="0"/>
              </a:rPr>
              <a:t> New </a:t>
            </a:r>
            <a:r>
              <a:rPr lang="en-US" altLang="ko-KR" sz="3200" dirty="0" smtClean="0">
                <a:solidFill>
                  <a:srgbClr val="BFE961"/>
                </a:solidFill>
                <a:latin typeface="Georgia" pitchFamily="18" charset="0"/>
              </a:rPr>
              <a:t>&amp;</a:t>
            </a:r>
            <a:r>
              <a:rPr lang="en-US" altLang="ko-KR" sz="3200" b="1" dirty="0" smtClean="0">
                <a:solidFill>
                  <a:srgbClr val="BFE961"/>
                </a:solidFill>
                <a:latin typeface="Georgia" pitchFamily="18" charset="0"/>
              </a:rPr>
              <a:t> Existing Customers</a:t>
            </a:r>
            <a:endParaRPr lang="en-US" sz="3200" b="1" dirty="0">
              <a:solidFill>
                <a:schemeClr val="bg1"/>
              </a:solidFill>
              <a:latin typeface="Georgia" pitchFamily="18" charset="0"/>
            </a:endParaRPr>
          </a:p>
        </p:txBody>
      </p:sp>
      <p:sp>
        <p:nvSpPr>
          <p:cNvPr id="5" name="TextBox 4"/>
          <p:cNvSpPr txBox="1"/>
          <p:nvPr/>
        </p:nvSpPr>
        <p:spPr>
          <a:xfrm>
            <a:off x="5214942" y="5117346"/>
            <a:ext cx="3000396" cy="841256"/>
          </a:xfrm>
          <a:prstGeom prst="rect">
            <a:avLst/>
          </a:prstGeom>
          <a:noFill/>
        </p:spPr>
        <p:txBody>
          <a:bodyPr wrap="square" rtlCol="0">
            <a:spAutoFit/>
          </a:bodyPr>
          <a:lstStyle/>
          <a:p>
            <a:pPr marL="0" lvl="1" indent="-285750">
              <a:lnSpc>
                <a:spcPts val="2000"/>
              </a:lnSpc>
            </a:pPr>
            <a:r>
              <a:rPr lang="en-US" sz="2000" b="1" dirty="0" smtClean="0">
                <a:solidFill>
                  <a:srgbClr val="2E9CD2"/>
                </a:solidFill>
                <a:latin typeface="Calibri" pitchFamily="34" charset="0"/>
                <a:cs typeface="Calibri" pitchFamily="34" charset="0"/>
              </a:rPr>
              <a:t>FACEBOOK LIKE-GATING</a:t>
            </a:r>
          </a:p>
          <a:p>
            <a:pPr marL="0" lvl="2"/>
            <a:r>
              <a:rPr lang="en-US" altLang="ko-KR" sz="1600" dirty="0" smtClean="0">
                <a:solidFill>
                  <a:srgbClr val="494949"/>
                </a:solidFill>
                <a:latin typeface="Calibri" pitchFamily="34" charset="0"/>
                <a:cs typeface="Calibri" pitchFamily="34" charset="0"/>
              </a:rPr>
              <a:t>Attract more customers through </a:t>
            </a:r>
            <a:r>
              <a:rPr lang="en-US" altLang="ko-KR" sz="1600" dirty="0" err="1" smtClean="0">
                <a:solidFill>
                  <a:srgbClr val="494949"/>
                </a:solidFill>
                <a:latin typeface="Calibri" pitchFamily="34" charset="0"/>
                <a:cs typeface="Calibri" pitchFamily="34" charset="0"/>
              </a:rPr>
              <a:t>Facebook</a:t>
            </a:r>
            <a:r>
              <a:rPr lang="en-US" altLang="ko-KR" sz="1600" dirty="0" smtClean="0">
                <a:solidFill>
                  <a:srgbClr val="494949"/>
                </a:solidFill>
                <a:latin typeface="Calibri" pitchFamily="34" charset="0"/>
                <a:cs typeface="Calibri" pitchFamily="34" charset="0"/>
              </a:rPr>
              <a:t> Likes </a:t>
            </a:r>
          </a:p>
        </p:txBody>
      </p:sp>
      <p:sp>
        <p:nvSpPr>
          <p:cNvPr id="6" name="TextBox 5"/>
          <p:cNvSpPr txBox="1"/>
          <p:nvPr/>
        </p:nvSpPr>
        <p:spPr>
          <a:xfrm>
            <a:off x="1000100" y="5117346"/>
            <a:ext cx="3357586" cy="841256"/>
          </a:xfrm>
          <a:prstGeom prst="rect">
            <a:avLst/>
          </a:prstGeom>
          <a:noFill/>
        </p:spPr>
        <p:txBody>
          <a:bodyPr wrap="square" rtlCol="0">
            <a:spAutoFit/>
          </a:bodyPr>
          <a:lstStyle/>
          <a:p>
            <a:pPr indent="-285750">
              <a:lnSpc>
                <a:spcPts val="2000"/>
              </a:lnSpc>
            </a:pPr>
            <a:r>
              <a:rPr lang="en-US" sz="2000" b="1" dirty="0" smtClean="0">
                <a:solidFill>
                  <a:srgbClr val="2E9CD2"/>
                </a:solidFill>
                <a:latin typeface="Calibri" pitchFamily="34" charset="0"/>
                <a:cs typeface="Calibri" pitchFamily="34" charset="0"/>
              </a:rPr>
              <a:t>MULTI-CHANNEL VOTING</a:t>
            </a:r>
          </a:p>
          <a:p>
            <a:pPr marL="0" lvl="1">
              <a:buFont typeface="Wingdings" pitchFamily="2" charset="2"/>
              <a:buChar char="§"/>
            </a:pPr>
            <a:r>
              <a:rPr lang="en-US" altLang="ko-KR" sz="1600" dirty="0" smtClean="0">
                <a:solidFill>
                  <a:srgbClr val="494949"/>
                </a:solidFill>
                <a:latin typeface="Calibri" pitchFamily="34" charset="0"/>
                <a:cs typeface="Calibri" pitchFamily="34" charset="0"/>
              </a:rPr>
              <a:t> Gain valuable feedback</a:t>
            </a:r>
          </a:p>
          <a:p>
            <a:pPr marL="0" lvl="1">
              <a:buFont typeface="Wingdings" pitchFamily="2" charset="2"/>
              <a:buChar char="§"/>
            </a:pPr>
            <a:r>
              <a:rPr lang="en-US" altLang="ko-KR" sz="1600" dirty="0" smtClean="0">
                <a:solidFill>
                  <a:srgbClr val="494949"/>
                </a:solidFill>
                <a:latin typeface="Calibri" pitchFamily="34" charset="0"/>
                <a:cs typeface="Calibri" pitchFamily="34" charset="0"/>
              </a:rPr>
              <a:t> Improve upon existing services</a:t>
            </a:r>
            <a:endParaRPr lang="en-US" altLang="ko-KR" sz="1600" dirty="0" smtClean="0">
              <a:solidFill>
                <a:srgbClr val="494949"/>
              </a:solidFill>
            </a:endParaRPr>
          </a:p>
        </p:txBody>
      </p:sp>
      <p:sp>
        <p:nvSpPr>
          <p:cNvPr id="7" name="슬라이드 번호 개체 틀 6"/>
          <p:cNvSpPr>
            <a:spLocks noGrp="1"/>
          </p:cNvSpPr>
          <p:nvPr>
            <p:ph type="sldNum" sz="quarter" idx="12"/>
          </p:nvPr>
        </p:nvSpPr>
        <p:spPr/>
        <p:txBody>
          <a:bodyPr/>
          <a:lstStyle/>
          <a:p>
            <a:fld id="{857F003C-EC8E-4070-A6DF-CF1B25E2BC4D}" type="slidenum">
              <a:rPr lang="en-US" smtClean="0"/>
              <a:pPr/>
              <a:t>5</a:t>
            </a:fld>
            <a:endParaRPr lang="en-US" dirty="0"/>
          </a:p>
        </p:txBody>
      </p:sp>
      <p:pic>
        <p:nvPicPr>
          <p:cNvPr id="18" name="그림 17" descr="multichannel_voting.png"/>
          <p:cNvPicPr>
            <a:picLocks noChangeAspect="1"/>
          </p:cNvPicPr>
          <p:nvPr/>
        </p:nvPicPr>
        <p:blipFill>
          <a:blip r:embed="rId3" cstate="print"/>
          <a:stretch>
            <a:fillRect/>
          </a:stretch>
        </p:blipFill>
        <p:spPr>
          <a:xfrm>
            <a:off x="1357290" y="2928934"/>
            <a:ext cx="2152650" cy="1943100"/>
          </a:xfrm>
          <a:prstGeom prst="rect">
            <a:avLst/>
          </a:prstGeom>
        </p:spPr>
      </p:pic>
      <p:pic>
        <p:nvPicPr>
          <p:cNvPr id="19" name="그림 18" descr="facebook_likegating.png"/>
          <p:cNvPicPr>
            <a:picLocks noChangeAspect="1"/>
          </p:cNvPicPr>
          <p:nvPr/>
        </p:nvPicPr>
        <p:blipFill>
          <a:blip r:embed="rId4" cstate="print"/>
          <a:stretch>
            <a:fillRect/>
          </a:stretch>
        </p:blipFill>
        <p:spPr>
          <a:xfrm>
            <a:off x="5357818" y="3143248"/>
            <a:ext cx="2341124" cy="1519240"/>
          </a:xfrm>
          <a:prstGeom prst="rect">
            <a:avLst/>
          </a:prstGeom>
        </p:spPr>
      </p:pic>
      <p:sp>
        <p:nvSpPr>
          <p:cNvPr id="9" name="TextBox 16"/>
          <p:cNvSpPr txBox="1"/>
          <p:nvPr/>
        </p:nvSpPr>
        <p:spPr>
          <a:xfrm>
            <a:off x="7429520" y="375802"/>
            <a:ext cx="15716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1600" b="1" dirty="0" smtClean="0">
                <a:solidFill>
                  <a:srgbClr val="2E9CD2"/>
                </a:solidFill>
                <a:latin typeface="Calibri" pitchFamily="34" charset="0"/>
                <a:cs typeface="Calibri" pitchFamily="34" charset="0"/>
              </a:rPr>
              <a:t>[Your Company]</a:t>
            </a:r>
            <a:endParaRPr lang="ko-KR" altLang="en-US" sz="1600" b="1" dirty="0" smtClean="0">
              <a:solidFill>
                <a:srgbClr val="2E9CD2"/>
              </a:solidFill>
              <a:latin typeface="Calibri" pitchFamily="34" charset="0"/>
              <a:cs typeface="Calibri" pitchFamily="34" charset="0"/>
            </a:endParaRPr>
          </a:p>
        </p:txBody>
      </p:sp>
    </p:spTree>
    <p:extLst>
      <p:ext uri="{BB962C8B-B14F-4D97-AF65-F5344CB8AC3E}">
        <p14:creationId xmlns:p14="http://schemas.microsoft.com/office/powerpoint/2010/main" val="220782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슬라이드 번호 개체 틀 8"/>
          <p:cNvSpPr>
            <a:spLocks noGrp="1"/>
          </p:cNvSpPr>
          <p:nvPr>
            <p:ph type="sldNum" sz="quarter" idx="12"/>
          </p:nvPr>
        </p:nvSpPr>
        <p:spPr/>
        <p:txBody>
          <a:bodyPr/>
          <a:lstStyle/>
          <a:p>
            <a:fld id="{857F003C-EC8E-4070-A6DF-CF1B25E2BC4D}" type="slidenum">
              <a:rPr lang="en-US" smtClean="0"/>
              <a:pPr/>
              <a:t>6</a:t>
            </a:fld>
            <a:endParaRPr lang="en-US"/>
          </a:p>
        </p:txBody>
      </p:sp>
      <p:sp>
        <p:nvSpPr>
          <p:cNvPr id="6" name="Text Placeholder 5"/>
          <p:cNvSpPr>
            <a:spLocks noGrp="1"/>
          </p:cNvSpPr>
          <p:nvPr>
            <p:ph type="body" sz="quarter" idx="13"/>
          </p:nvPr>
        </p:nvSpPr>
        <p:spPr>
          <a:xfrm>
            <a:off x="428596" y="1285860"/>
            <a:ext cx="8358218" cy="1071570"/>
          </a:xfrm>
          <a:prstGeom prst="rect">
            <a:avLst/>
          </a:prstGeom>
          <a:noFill/>
        </p:spPr>
        <p:txBody>
          <a:bodyPr>
            <a:noAutofit/>
          </a:bodyPr>
          <a:lstStyle/>
          <a:p>
            <a:pPr marL="0" indent="0">
              <a:buNone/>
            </a:pPr>
            <a:r>
              <a:rPr lang="en-US" altLang="ko-KR" sz="3200" b="1" dirty="0" smtClean="0">
                <a:solidFill>
                  <a:schemeClr val="bg1"/>
                </a:solidFill>
                <a:latin typeface="Georgia" pitchFamily="18" charset="0"/>
              </a:rPr>
              <a:t>Build </a:t>
            </a:r>
            <a:r>
              <a:rPr lang="en-US" altLang="ko-KR" sz="3200" b="1" dirty="0" smtClean="0">
                <a:solidFill>
                  <a:srgbClr val="BFE961"/>
                </a:solidFill>
                <a:latin typeface="Georgia" pitchFamily="18" charset="0"/>
              </a:rPr>
              <a:t>Positive Customer Relationships</a:t>
            </a:r>
            <a:endParaRPr lang="en-US" sz="3200" b="1" dirty="0" smtClean="0">
              <a:solidFill>
                <a:schemeClr val="bg1"/>
              </a:solidFill>
              <a:latin typeface="Georgia" pitchFamily="18" charset="0"/>
            </a:endParaRPr>
          </a:p>
        </p:txBody>
      </p:sp>
      <p:sp>
        <p:nvSpPr>
          <p:cNvPr id="2" name="TextBox 1"/>
          <p:cNvSpPr txBox="1"/>
          <p:nvPr/>
        </p:nvSpPr>
        <p:spPr>
          <a:xfrm>
            <a:off x="1000100" y="5072074"/>
            <a:ext cx="3143272" cy="841256"/>
          </a:xfrm>
          <a:prstGeom prst="rect">
            <a:avLst/>
          </a:prstGeom>
          <a:noFill/>
        </p:spPr>
        <p:txBody>
          <a:bodyPr wrap="square" rtlCol="0">
            <a:spAutoFit/>
          </a:bodyPr>
          <a:lstStyle/>
          <a:p>
            <a:pPr indent="-285750">
              <a:lnSpc>
                <a:spcPts val="2000"/>
              </a:lnSpc>
            </a:pPr>
            <a:r>
              <a:rPr lang="en-US" sz="2000" b="1" dirty="0" smtClean="0">
                <a:solidFill>
                  <a:srgbClr val="2E9CD2"/>
                </a:solidFill>
                <a:latin typeface="Calibri" pitchFamily="34" charset="0"/>
                <a:cs typeface="Calibri" pitchFamily="34" charset="0"/>
              </a:rPr>
              <a:t>APPOINTMENT REMINDERS</a:t>
            </a:r>
          </a:p>
          <a:p>
            <a:pPr marL="0" lvl="2" indent="-285750"/>
            <a:r>
              <a:rPr lang="en-US" altLang="ko-KR" sz="1600" dirty="0" smtClean="0">
                <a:solidFill>
                  <a:srgbClr val="494949"/>
                </a:solidFill>
                <a:latin typeface="Calibri" pitchFamily="34" charset="0"/>
                <a:cs typeface="Calibri" pitchFamily="34" charset="0"/>
              </a:rPr>
              <a:t>Send notices of maintenance due dates and car care tips</a:t>
            </a:r>
          </a:p>
        </p:txBody>
      </p:sp>
      <p:sp>
        <p:nvSpPr>
          <p:cNvPr id="8" name="TextBox 7"/>
          <p:cNvSpPr txBox="1"/>
          <p:nvPr/>
        </p:nvSpPr>
        <p:spPr>
          <a:xfrm>
            <a:off x="5038756" y="5000636"/>
            <a:ext cx="3033706" cy="892552"/>
          </a:xfrm>
          <a:prstGeom prst="rect">
            <a:avLst/>
          </a:prstGeom>
          <a:noFill/>
        </p:spPr>
        <p:txBody>
          <a:bodyPr wrap="square" rtlCol="0">
            <a:spAutoFit/>
          </a:bodyPr>
          <a:lstStyle/>
          <a:p>
            <a:pPr marL="285750" indent="-285750"/>
            <a:r>
              <a:rPr lang="en-US" sz="2000" b="1" dirty="0" smtClean="0">
                <a:solidFill>
                  <a:srgbClr val="2E9CD2"/>
                </a:solidFill>
                <a:latin typeface="Calibri" pitchFamily="34" charset="0"/>
                <a:cs typeface="Calibri" pitchFamily="34" charset="0"/>
              </a:rPr>
              <a:t>MOBILE ECARDS</a:t>
            </a:r>
          </a:p>
          <a:p>
            <a:pPr marL="0" lvl="2" indent="-285750"/>
            <a:r>
              <a:rPr lang="en-US" altLang="ko-KR" sz="1600" dirty="0" smtClean="0">
                <a:solidFill>
                  <a:srgbClr val="494949"/>
                </a:solidFill>
                <a:latin typeface="Calibri" pitchFamily="34" charset="0"/>
                <a:cs typeface="Calibri" pitchFamily="34" charset="0"/>
              </a:rPr>
              <a:t>Send </a:t>
            </a:r>
            <a:r>
              <a:rPr lang="en-US" altLang="ko-KR" sz="1600" dirty="0" err="1" smtClean="0">
                <a:solidFill>
                  <a:srgbClr val="494949"/>
                </a:solidFill>
                <a:latin typeface="Calibri" pitchFamily="34" charset="0"/>
                <a:cs typeface="Calibri" pitchFamily="34" charset="0"/>
              </a:rPr>
              <a:t>eCards</a:t>
            </a:r>
            <a:r>
              <a:rPr lang="en-US" altLang="ko-KR" sz="1600" dirty="0" smtClean="0">
                <a:solidFill>
                  <a:srgbClr val="494949"/>
                </a:solidFill>
                <a:latin typeface="Calibri" pitchFamily="34" charset="0"/>
                <a:cs typeface="Calibri" pitchFamily="34" charset="0"/>
              </a:rPr>
              <a:t> on special occasions with attached coupons</a:t>
            </a:r>
          </a:p>
        </p:txBody>
      </p:sp>
      <p:pic>
        <p:nvPicPr>
          <p:cNvPr id="19" name="그림 18" descr="reminder.png"/>
          <p:cNvPicPr>
            <a:picLocks noChangeAspect="1"/>
          </p:cNvPicPr>
          <p:nvPr/>
        </p:nvPicPr>
        <p:blipFill>
          <a:blip r:embed="rId3" cstate="print"/>
          <a:stretch>
            <a:fillRect/>
          </a:stretch>
        </p:blipFill>
        <p:spPr>
          <a:xfrm>
            <a:off x="1357291" y="2928934"/>
            <a:ext cx="2144120" cy="2174213"/>
          </a:xfrm>
          <a:prstGeom prst="rect">
            <a:avLst/>
          </a:prstGeom>
        </p:spPr>
      </p:pic>
      <p:pic>
        <p:nvPicPr>
          <p:cNvPr id="20" name="그림 19" descr="ecard.png"/>
          <p:cNvPicPr>
            <a:picLocks noChangeAspect="1"/>
          </p:cNvPicPr>
          <p:nvPr/>
        </p:nvPicPr>
        <p:blipFill>
          <a:blip r:embed="rId4" cstate="print"/>
          <a:stretch>
            <a:fillRect/>
          </a:stretch>
        </p:blipFill>
        <p:spPr>
          <a:xfrm>
            <a:off x="5855082" y="2857496"/>
            <a:ext cx="1431562" cy="2000264"/>
          </a:xfrm>
          <a:prstGeom prst="rect">
            <a:avLst/>
          </a:prstGeom>
        </p:spPr>
      </p:pic>
      <p:sp>
        <p:nvSpPr>
          <p:cNvPr id="10" name="TextBox 16"/>
          <p:cNvSpPr txBox="1"/>
          <p:nvPr/>
        </p:nvSpPr>
        <p:spPr>
          <a:xfrm>
            <a:off x="7429520" y="375802"/>
            <a:ext cx="15716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1600" b="1" dirty="0" smtClean="0">
                <a:solidFill>
                  <a:srgbClr val="2E9CD2"/>
                </a:solidFill>
                <a:latin typeface="Calibri" pitchFamily="34" charset="0"/>
                <a:cs typeface="Calibri" pitchFamily="34" charset="0"/>
              </a:rPr>
              <a:t>[Your Company]</a:t>
            </a:r>
            <a:endParaRPr lang="ko-KR" altLang="en-US" sz="1600" b="1" dirty="0" smtClean="0">
              <a:solidFill>
                <a:srgbClr val="2E9CD2"/>
              </a:solidFill>
              <a:latin typeface="Calibri" pitchFamily="34" charset="0"/>
              <a:cs typeface="Calibri" pitchFamily="34" charset="0"/>
            </a:endParaRPr>
          </a:p>
        </p:txBody>
      </p:sp>
    </p:spTree>
    <p:extLst>
      <p:ext uri="{BB962C8B-B14F-4D97-AF65-F5344CB8AC3E}">
        <p14:creationId xmlns:p14="http://schemas.microsoft.com/office/powerpoint/2010/main" val="223187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285860"/>
            <a:ext cx="8429684" cy="523220"/>
          </a:xfrm>
          <a:prstGeom prst="rect">
            <a:avLst/>
          </a:prstGeom>
          <a:noFill/>
        </p:spPr>
        <p:txBody>
          <a:bodyPr wrap="square" rtlCol="0">
            <a:spAutoFit/>
          </a:bodyPr>
          <a:lstStyle/>
          <a:p>
            <a:r>
              <a:rPr lang="en-US" sz="2800" b="1" dirty="0" smtClean="0">
                <a:solidFill>
                  <a:srgbClr val="BFE961"/>
                </a:solidFill>
                <a:latin typeface="Georgia" pitchFamily="18" charset="0"/>
              </a:rPr>
              <a:t>Easily Grow </a:t>
            </a:r>
            <a:r>
              <a:rPr lang="en-US" altLang="ko-KR" sz="2800" b="1" dirty="0" smtClean="0">
                <a:solidFill>
                  <a:schemeClr val="bg1"/>
                </a:solidFill>
                <a:latin typeface="Georgia" pitchFamily="18" charset="0"/>
              </a:rPr>
              <a:t>Your Target Contact Database</a:t>
            </a:r>
            <a:endParaRPr lang="en-US" sz="2800" b="1" dirty="0">
              <a:solidFill>
                <a:schemeClr val="bg1"/>
              </a:solidFill>
              <a:latin typeface="Georgia" pitchFamily="18" charset="0"/>
            </a:endParaRPr>
          </a:p>
        </p:txBody>
      </p:sp>
      <p:sp>
        <p:nvSpPr>
          <p:cNvPr id="5" name="TextBox 4"/>
          <p:cNvSpPr txBox="1"/>
          <p:nvPr/>
        </p:nvSpPr>
        <p:spPr>
          <a:xfrm>
            <a:off x="3143240" y="5072074"/>
            <a:ext cx="2857520" cy="1107996"/>
          </a:xfrm>
          <a:prstGeom prst="rect">
            <a:avLst/>
          </a:prstGeom>
          <a:noFill/>
        </p:spPr>
        <p:txBody>
          <a:bodyPr wrap="square" rtlCol="0">
            <a:spAutoFit/>
          </a:bodyPr>
          <a:lstStyle/>
          <a:p>
            <a:pPr marL="0" lvl="1" indent="-285750"/>
            <a:r>
              <a:rPr lang="en-US" b="1" dirty="0" smtClean="0">
                <a:solidFill>
                  <a:srgbClr val="2E9CD2"/>
                </a:solidFill>
                <a:latin typeface="Calibri" pitchFamily="34" charset="0"/>
                <a:cs typeface="Calibri" pitchFamily="34" charset="0"/>
              </a:rPr>
              <a:t>ONLINE SIGN-UP PAGE</a:t>
            </a:r>
            <a:r>
              <a:rPr lang="en-US" dirty="0" smtClean="0">
                <a:solidFill>
                  <a:srgbClr val="2E9CD2"/>
                </a:solidFill>
                <a:latin typeface="Calibri" pitchFamily="34" charset="0"/>
                <a:cs typeface="Calibri" pitchFamily="34" charset="0"/>
              </a:rPr>
              <a:t>(OSP)</a:t>
            </a:r>
          </a:p>
          <a:p>
            <a:pPr marL="285750" lvl="2" indent="-285750">
              <a:buFont typeface="Wingdings" pitchFamily="2" charset="2"/>
              <a:buChar char="§"/>
            </a:pPr>
            <a:r>
              <a:rPr lang="en-US" altLang="ko-KR" sz="1600" dirty="0" smtClean="0">
                <a:solidFill>
                  <a:srgbClr val="494949"/>
                </a:solidFill>
                <a:latin typeface="Calibri" pitchFamily="34" charset="0"/>
                <a:cs typeface="Calibri" pitchFamily="34" charset="0"/>
              </a:rPr>
              <a:t>Online subscription form</a:t>
            </a:r>
          </a:p>
          <a:p>
            <a:pPr marL="285750" lvl="2" indent="-285750">
              <a:buFont typeface="Wingdings" pitchFamily="2" charset="2"/>
              <a:buChar char="§"/>
            </a:pPr>
            <a:r>
              <a:rPr lang="en-US" altLang="ko-KR" sz="1600" dirty="0" smtClean="0">
                <a:solidFill>
                  <a:srgbClr val="494949"/>
                </a:solidFill>
                <a:latin typeface="Calibri" pitchFamily="34" charset="0"/>
                <a:cs typeface="Calibri" pitchFamily="34" charset="0"/>
              </a:rPr>
              <a:t>Collect from PC, tablet, or through mobile phone</a:t>
            </a:r>
          </a:p>
        </p:txBody>
      </p:sp>
      <p:sp>
        <p:nvSpPr>
          <p:cNvPr id="3" name="TextBox 2"/>
          <p:cNvSpPr txBox="1"/>
          <p:nvPr/>
        </p:nvSpPr>
        <p:spPr>
          <a:xfrm>
            <a:off x="6143636" y="5072074"/>
            <a:ext cx="2714644" cy="1107996"/>
          </a:xfrm>
          <a:prstGeom prst="rect">
            <a:avLst/>
          </a:prstGeom>
          <a:noFill/>
        </p:spPr>
        <p:txBody>
          <a:bodyPr wrap="square" rtlCol="0">
            <a:spAutoFit/>
          </a:bodyPr>
          <a:lstStyle/>
          <a:p>
            <a:pPr marL="0" lvl="1" indent="-285750"/>
            <a:r>
              <a:rPr lang="en-US" b="1" dirty="0" smtClean="0">
                <a:solidFill>
                  <a:srgbClr val="2E9CD2"/>
                </a:solidFill>
                <a:latin typeface="Calibri" pitchFamily="34" charset="0"/>
                <a:cs typeface="Calibri" pitchFamily="34" charset="0"/>
              </a:rPr>
              <a:t>FACEBOOK SIGN-UP PAGE</a:t>
            </a:r>
          </a:p>
          <a:p>
            <a:pPr marL="0" lvl="1"/>
            <a:r>
              <a:rPr lang="en-US" altLang="ko-KR" sz="1600" dirty="0" smtClean="0">
                <a:solidFill>
                  <a:srgbClr val="494949"/>
                </a:solidFill>
                <a:latin typeface="Calibri" pitchFamily="34" charset="0"/>
                <a:cs typeface="Calibri" pitchFamily="34" charset="0"/>
              </a:rPr>
              <a:t>Fans can sign up for news and deals right from your </a:t>
            </a:r>
            <a:r>
              <a:rPr lang="en-US" altLang="ko-KR" sz="1600" dirty="0" err="1" smtClean="0">
                <a:solidFill>
                  <a:srgbClr val="494949"/>
                </a:solidFill>
                <a:latin typeface="Calibri" pitchFamily="34" charset="0"/>
                <a:cs typeface="Calibri" pitchFamily="34" charset="0"/>
              </a:rPr>
              <a:t>Facebook</a:t>
            </a:r>
            <a:r>
              <a:rPr lang="en-US" altLang="ko-KR" sz="1600" dirty="0" smtClean="0">
                <a:solidFill>
                  <a:srgbClr val="494949"/>
                </a:solidFill>
                <a:latin typeface="Calibri" pitchFamily="34" charset="0"/>
                <a:cs typeface="Calibri" pitchFamily="34" charset="0"/>
              </a:rPr>
              <a:t> page</a:t>
            </a:r>
          </a:p>
        </p:txBody>
      </p:sp>
      <p:sp>
        <p:nvSpPr>
          <p:cNvPr id="6" name="TextBox 5"/>
          <p:cNvSpPr txBox="1"/>
          <p:nvPr/>
        </p:nvSpPr>
        <p:spPr>
          <a:xfrm>
            <a:off x="357158" y="5072074"/>
            <a:ext cx="2714644" cy="1138773"/>
          </a:xfrm>
          <a:prstGeom prst="rect">
            <a:avLst/>
          </a:prstGeom>
          <a:noFill/>
        </p:spPr>
        <p:txBody>
          <a:bodyPr wrap="square" rtlCol="0">
            <a:spAutoFit/>
          </a:bodyPr>
          <a:lstStyle/>
          <a:p>
            <a:pPr marL="285750" indent="-285750"/>
            <a:r>
              <a:rPr lang="en-US" b="1" dirty="0" smtClean="0">
                <a:solidFill>
                  <a:srgbClr val="2E9CD2"/>
                </a:solidFill>
                <a:latin typeface="Calibri" pitchFamily="34" charset="0"/>
                <a:cs typeface="Calibri" pitchFamily="34" charset="0"/>
              </a:rPr>
              <a:t>KEYWORD &amp; SHORT CODE</a:t>
            </a:r>
          </a:p>
          <a:p>
            <a:pPr marL="0" lvl="2"/>
            <a:r>
              <a:rPr lang="en-US" altLang="ko-KR" sz="1600" dirty="0" smtClean="0">
                <a:solidFill>
                  <a:srgbClr val="494949"/>
                </a:solidFill>
                <a:latin typeface="Calibri" pitchFamily="34" charset="0"/>
                <a:cs typeface="Calibri" pitchFamily="34" charset="0"/>
              </a:rPr>
              <a:t>Quick and easy way to collect mobile numbers</a:t>
            </a:r>
          </a:p>
          <a:p>
            <a:endParaRPr lang="en-US" dirty="0"/>
          </a:p>
        </p:txBody>
      </p:sp>
      <p:sp>
        <p:nvSpPr>
          <p:cNvPr id="7" name="슬라이드 번호 개체 틀 6"/>
          <p:cNvSpPr>
            <a:spLocks noGrp="1"/>
          </p:cNvSpPr>
          <p:nvPr>
            <p:ph type="sldNum" sz="quarter" idx="12"/>
          </p:nvPr>
        </p:nvSpPr>
        <p:spPr/>
        <p:txBody>
          <a:bodyPr/>
          <a:lstStyle/>
          <a:p>
            <a:fld id="{857F003C-EC8E-4070-A6DF-CF1B25E2BC4D}" type="slidenum">
              <a:rPr lang="en-US" smtClean="0"/>
              <a:pPr/>
              <a:t>7</a:t>
            </a:fld>
            <a:endParaRPr lang="en-US"/>
          </a:p>
        </p:txBody>
      </p:sp>
      <p:pic>
        <p:nvPicPr>
          <p:cNvPr id="11" name="그림 10" descr="keywords.png"/>
          <p:cNvPicPr>
            <a:picLocks noChangeAspect="1"/>
          </p:cNvPicPr>
          <p:nvPr/>
        </p:nvPicPr>
        <p:blipFill>
          <a:blip r:embed="rId3" cstate="print"/>
          <a:stretch>
            <a:fillRect/>
          </a:stretch>
        </p:blipFill>
        <p:spPr>
          <a:xfrm>
            <a:off x="785786" y="3071810"/>
            <a:ext cx="1689142" cy="1643074"/>
          </a:xfrm>
          <a:prstGeom prst="rect">
            <a:avLst/>
          </a:prstGeom>
        </p:spPr>
      </p:pic>
      <p:sp>
        <p:nvSpPr>
          <p:cNvPr id="12" name="TextBox 20"/>
          <p:cNvSpPr txBox="1"/>
          <p:nvPr/>
        </p:nvSpPr>
        <p:spPr>
          <a:xfrm rot="419422">
            <a:off x="1171837" y="3429165"/>
            <a:ext cx="1219200" cy="6960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00"/>
              </a:lnSpc>
            </a:pPr>
            <a:r>
              <a:rPr lang="en-US" altLang="ko-KR" sz="1600" b="1" dirty="0" smtClean="0">
                <a:solidFill>
                  <a:srgbClr val="2E9CD2"/>
                </a:solidFill>
                <a:latin typeface="Calibri" pitchFamily="34" charset="0"/>
                <a:cs typeface="Calibri" pitchFamily="34" charset="0"/>
              </a:rPr>
              <a:t>NEWCAR </a:t>
            </a:r>
            <a:r>
              <a:rPr lang="en-US" altLang="ko-KR" sz="1200" dirty="0" smtClean="0">
                <a:solidFill>
                  <a:srgbClr val="494949"/>
                </a:solidFill>
                <a:latin typeface="Calibri" pitchFamily="34" charset="0"/>
                <a:cs typeface="Calibri" pitchFamily="34" charset="0"/>
              </a:rPr>
              <a:t>to</a:t>
            </a:r>
            <a:r>
              <a:rPr lang="en-US" altLang="ko-KR" sz="1600" dirty="0" smtClean="0">
                <a:solidFill>
                  <a:srgbClr val="2E9CD2"/>
                </a:solidFill>
                <a:latin typeface="Calibri" pitchFamily="34" charset="0"/>
                <a:cs typeface="Calibri" pitchFamily="34" charset="0"/>
              </a:rPr>
              <a:t> </a:t>
            </a:r>
            <a:r>
              <a:rPr lang="en-US" altLang="ko-KR" sz="1200" dirty="0" smtClean="0">
                <a:solidFill>
                  <a:srgbClr val="494949"/>
                </a:solidFill>
                <a:latin typeface="Calibri" pitchFamily="34" charset="0"/>
                <a:cs typeface="Calibri" pitchFamily="34" charset="0"/>
              </a:rPr>
              <a:t>99000 and join our VIP list </a:t>
            </a:r>
            <a:endParaRPr lang="ko-KR" altLang="en-US" sz="1200" dirty="0">
              <a:solidFill>
                <a:srgbClr val="494949"/>
              </a:solidFill>
            </a:endParaRPr>
          </a:p>
        </p:txBody>
      </p:sp>
      <p:pic>
        <p:nvPicPr>
          <p:cNvPr id="14" name="그림 13" descr="onlinesignup.png"/>
          <p:cNvPicPr>
            <a:picLocks noChangeAspect="1"/>
          </p:cNvPicPr>
          <p:nvPr/>
        </p:nvPicPr>
        <p:blipFill>
          <a:blip r:embed="rId4" cstate="print"/>
          <a:stretch>
            <a:fillRect/>
          </a:stretch>
        </p:blipFill>
        <p:spPr>
          <a:xfrm>
            <a:off x="3714744" y="3071810"/>
            <a:ext cx="1706406" cy="1706406"/>
          </a:xfrm>
          <a:prstGeom prst="rect">
            <a:avLst/>
          </a:prstGeom>
        </p:spPr>
      </p:pic>
      <p:pic>
        <p:nvPicPr>
          <p:cNvPr id="15" name="그림 14" descr="facebookwidget.png"/>
          <p:cNvPicPr>
            <a:picLocks noChangeAspect="1"/>
          </p:cNvPicPr>
          <p:nvPr/>
        </p:nvPicPr>
        <p:blipFill>
          <a:blip r:embed="rId5" cstate="print"/>
          <a:stretch>
            <a:fillRect/>
          </a:stretch>
        </p:blipFill>
        <p:spPr>
          <a:xfrm>
            <a:off x="6500826" y="2928934"/>
            <a:ext cx="1647829" cy="1851985"/>
          </a:xfrm>
          <a:prstGeom prst="rect">
            <a:avLst/>
          </a:prstGeom>
        </p:spPr>
      </p:pic>
      <p:sp>
        <p:nvSpPr>
          <p:cNvPr id="13" name="TextBox 16"/>
          <p:cNvSpPr txBox="1"/>
          <p:nvPr/>
        </p:nvSpPr>
        <p:spPr>
          <a:xfrm>
            <a:off x="7429520" y="375802"/>
            <a:ext cx="157163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r>
              <a:rPr lang="en-US" altLang="ko-KR" sz="1600" b="1" dirty="0" smtClean="0">
                <a:solidFill>
                  <a:srgbClr val="2E9CD2"/>
                </a:solidFill>
                <a:latin typeface="Calibri" pitchFamily="34" charset="0"/>
                <a:cs typeface="Calibri" pitchFamily="34" charset="0"/>
              </a:rPr>
              <a:t>[Your Company]</a:t>
            </a:r>
            <a:endParaRPr lang="ko-KR" altLang="en-US" sz="1600" b="1" dirty="0" smtClean="0">
              <a:solidFill>
                <a:srgbClr val="2E9CD2"/>
              </a:solidFill>
              <a:latin typeface="Calibri" pitchFamily="34" charset="0"/>
              <a:cs typeface="Calibri" pitchFamily="34" charset="0"/>
            </a:endParaRPr>
          </a:p>
        </p:txBody>
      </p:sp>
    </p:spTree>
    <p:extLst>
      <p:ext uri="{BB962C8B-B14F-4D97-AF65-F5344CB8AC3E}">
        <p14:creationId xmlns:p14="http://schemas.microsoft.com/office/powerpoint/2010/main" val="2682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786" y="954929"/>
            <a:ext cx="7500990" cy="830997"/>
          </a:xfrm>
          <a:prstGeom prst="rect">
            <a:avLst/>
          </a:prstGeom>
          <a:noFill/>
        </p:spPr>
        <p:txBody>
          <a:bodyPr wrap="square" rtlCol="0">
            <a:spAutoFit/>
          </a:bodyPr>
          <a:lstStyle/>
          <a:p>
            <a:pPr algn="ctr"/>
            <a:r>
              <a:rPr lang="en-US" sz="4600" b="1" dirty="0" smtClean="0">
                <a:solidFill>
                  <a:srgbClr val="494949"/>
                </a:solidFill>
                <a:latin typeface="Georgia" pitchFamily="18" charset="0"/>
              </a:rPr>
              <a:t>Why </a:t>
            </a:r>
            <a:r>
              <a:rPr lang="en-US" sz="4600" b="1" dirty="0" smtClean="0">
                <a:solidFill>
                  <a:srgbClr val="2E9CD2"/>
                </a:solidFill>
                <a:latin typeface="Georgia" pitchFamily="18" charset="0"/>
              </a:rPr>
              <a:t>[Your Company]?</a:t>
            </a:r>
            <a:endParaRPr lang="en-US" sz="4600" b="1" dirty="0">
              <a:solidFill>
                <a:srgbClr val="2E9CD2"/>
              </a:solidFill>
              <a:latin typeface="Georgia" pitchFamily="18" charset="0"/>
            </a:endParaRPr>
          </a:p>
        </p:txBody>
      </p:sp>
      <p:sp>
        <p:nvSpPr>
          <p:cNvPr id="8" name="TextBox 7"/>
          <p:cNvSpPr txBox="1"/>
          <p:nvPr/>
        </p:nvSpPr>
        <p:spPr>
          <a:xfrm>
            <a:off x="464195" y="1931482"/>
            <a:ext cx="8144172" cy="4462760"/>
          </a:xfrm>
          <a:prstGeom prst="rect">
            <a:avLst/>
          </a:prstGeom>
          <a:noFill/>
        </p:spPr>
        <p:txBody>
          <a:bodyPr wrap="square" rtlCol="0">
            <a:spAutoFit/>
          </a:bodyPr>
          <a:lstStyle/>
          <a:p>
            <a:pPr indent="-285750" algn="ctr"/>
            <a:r>
              <a:rPr lang="en-US" sz="2000" b="1" dirty="0" smtClean="0">
                <a:solidFill>
                  <a:srgbClr val="2E9CD2"/>
                </a:solidFill>
                <a:latin typeface="Georgia" pitchFamily="18" charset="0"/>
              </a:rPr>
              <a:t>Mobile </a:t>
            </a:r>
            <a:r>
              <a:rPr lang="en-US" sz="2000" b="1" dirty="0">
                <a:solidFill>
                  <a:srgbClr val="2E9CD2"/>
                </a:solidFill>
                <a:latin typeface="Georgia" pitchFamily="18" charset="0"/>
              </a:rPr>
              <a:t>Text, Email, Voice Broadcast, </a:t>
            </a:r>
            <a:r>
              <a:rPr lang="en-US" sz="2000" b="1" dirty="0" smtClean="0">
                <a:solidFill>
                  <a:srgbClr val="2E9CD2"/>
                </a:solidFill>
                <a:latin typeface="Georgia" pitchFamily="18" charset="0"/>
              </a:rPr>
              <a:t>Chat, </a:t>
            </a:r>
            <a:r>
              <a:rPr lang="en-US" sz="2000" b="1" dirty="0">
                <a:solidFill>
                  <a:srgbClr val="2E9CD2"/>
                </a:solidFill>
                <a:latin typeface="Georgia" pitchFamily="18" charset="0"/>
              </a:rPr>
              <a:t>and Social Media</a:t>
            </a:r>
            <a:r>
              <a:rPr lang="en-US" sz="2000" dirty="0">
                <a:solidFill>
                  <a:srgbClr val="2E9CD2"/>
                </a:solidFill>
                <a:latin typeface="Georgia" pitchFamily="18" charset="0"/>
              </a:rPr>
              <a:t> </a:t>
            </a:r>
            <a:r>
              <a:rPr lang="en-US" sz="2000" dirty="0" smtClean="0">
                <a:solidFill>
                  <a:srgbClr val="494949"/>
                </a:solidFill>
                <a:latin typeface="Georgia" pitchFamily="18" charset="0"/>
              </a:rPr>
              <a:t>on </a:t>
            </a:r>
            <a:r>
              <a:rPr lang="en-US" sz="2000" dirty="0">
                <a:solidFill>
                  <a:srgbClr val="494949"/>
                </a:solidFill>
                <a:latin typeface="Georgia" pitchFamily="18" charset="0"/>
              </a:rPr>
              <a:t>a SINGLE platform for one low </a:t>
            </a:r>
            <a:r>
              <a:rPr lang="en-US" sz="2000" dirty="0" smtClean="0">
                <a:solidFill>
                  <a:srgbClr val="494949"/>
                </a:solidFill>
                <a:latin typeface="Georgia" pitchFamily="18" charset="0"/>
              </a:rPr>
              <a:t>price</a:t>
            </a:r>
          </a:p>
          <a:p>
            <a:pPr indent="-285750"/>
            <a:endParaRPr lang="en-US" sz="2000" dirty="0" smtClean="0">
              <a:solidFill>
                <a:srgbClr val="494949"/>
              </a:solidFill>
              <a:latin typeface="Georgia" pitchFamily="18" charset="0"/>
            </a:endParaRPr>
          </a:p>
          <a:p>
            <a:pPr indent="-285750"/>
            <a:endParaRPr lang="en-US" sz="2000" dirty="0" smtClean="0">
              <a:solidFill>
                <a:srgbClr val="494949"/>
              </a:solidFill>
              <a:latin typeface="Georgia" pitchFamily="18" charset="0"/>
            </a:endParaRPr>
          </a:p>
          <a:p>
            <a:pPr indent="-285750"/>
            <a:endParaRPr lang="en-US" sz="2000" dirty="0" smtClean="0">
              <a:solidFill>
                <a:srgbClr val="494949"/>
              </a:solidFill>
              <a:latin typeface="Georgia" pitchFamily="18" charset="0"/>
            </a:endParaRPr>
          </a:p>
          <a:p>
            <a:pPr indent="-285750"/>
            <a:endParaRPr lang="en-US" sz="2000" dirty="0" smtClean="0">
              <a:solidFill>
                <a:srgbClr val="494949"/>
              </a:solidFill>
              <a:latin typeface="Georgia" pitchFamily="18" charset="0"/>
            </a:endParaRPr>
          </a:p>
          <a:p>
            <a:pPr indent="-285750"/>
            <a:endParaRPr lang="en-US" sz="2000" dirty="0" smtClean="0">
              <a:solidFill>
                <a:srgbClr val="494949"/>
              </a:solidFill>
              <a:latin typeface="Georgia" pitchFamily="18" charset="0"/>
            </a:endParaRPr>
          </a:p>
          <a:p>
            <a:pPr indent="-285750"/>
            <a:endParaRPr lang="en-US" dirty="0">
              <a:solidFill>
                <a:srgbClr val="494949"/>
              </a:solidFill>
              <a:latin typeface="Georgia" pitchFamily="18" charset="0"/>
            </a:endParaRPr>
          </a:p>
          <a:p>
            <a:pPr marL="742950" lvl="1" indent="-285750">
              <a:lnSpc>
                <a:spcPct val="150000"/>
              </a:lnSpc>
              <a:buClr>
                <a:srgbClr val="BFE961"/>
              </a:buClr>
              <a:buFont typeface="Wingdings" pitchFamily="2" charset="2"/>
              <a:buChar char="l"/>
            </a:pPr>
            <a:r>
              <a:rPr lang="en-US" dirty="0" smtClean="0">
                <a:solidFill>
                  <a:srgbClr val="494949"/>
                </a:solidFill>
                <a:latin typeface="Calibri" pitchFamily="34" charset="0"/>
                <a:cs typeface="Calibri" pitchFamily="34" charset="0"/>
              </a:rPr>
              <a:t>5 Channels cover more customers than email or texting alone</a:t>
            </a:r>
            <a:endParaRPr lang="en-US" dirty="0">
              <a:solidFill>
                <a:srgbClr val="494949"/>
              </a:solidFill>
              <a:latin typeface="Calibri" pitchFamily="34" charset="0"/>
              <a:cs typeface="Calibri" pitchFamily="34" charset="0"/>
            </a:endParaRPr>
          </a:p>
          <a:p>
            <a:pPr marL="742950" lvl="1" indent="-285750">
              <a:lnSpc>
                <a:spcPct val="150000"/>
              </a:lnSpc>
              <a:buClr>
                <a:srgbClr val="BFE961"/>
              </a:buClr>
              <a:buFont typeface="Wingdings" pitchFamily="2" charset="2"/>
              <a:buChar char="l"/>
            </a:pPr>
            <a:r>
              <a:rPr lang="en-US" dirty="0" smtClean="0">
                <a:solidFill>
                  <a:srgbClr val="494949"/>
                </a:solidFill>
                <a:latin typeface="Calibri" pitchFamily="34" charset="0"/>
                <a:cs typeface="Calibri" pitchFamily="34" charset="0"/>
              </a:rPr>
              <a:t>No need to learn multiple software or pay multiple bills!</a:t>
            </a:r>
            <a:endParaRPr lang="en-US" dirty="0">
              <a:solidFill>
                <a:srgbClr val="494949"/>
              </a:solidFill>
              <a:latin typeface="Calibri" pitchFamily="34" charset="0"/>
              <a:cs typeface="Calibri" pitchFamily="34" charset="0"/>
            </a:endParaRPr>
          </a:p>
          <a:p>
            <a:pPr marL="742950" lvl="1" indent="-285750">
              <a:lnSpc>
                <a:spcPct val="150000"/>
              </a:lnSpc>
              <a:buClr>
                <a:srgbClr val="BFE961"/>
              </a:buClr>
              <a:buFont typeface="Wingdings" pitchFamily="2" charset="2"/>
              <a:buChar char="l"/>
            </a:pPr>
            <a:r>
              <a:rPr lang="en-US" altLang="ko-KR" dirty="0">
                <a:latin typeface="Calibri" pitchFamily="34" charset="0"/>
                <a:cs typeface="Calibri" pitchFamily="34" charset="0"/>
              </a:rPr>
              <a:t>Latest digital technologies to sell more cars and lengthen the customer lifecycle</a:t>
            </a:r>
            <a:endParaRPr lang="ko-KR" altLang="en-US" dirty="0">
              <a:latin typeface="Calibri" pitchFamily="34" charset="0"/>
              <a:cs typeface="Calibri" pitchFamily="34" charset="0"/>
            </a:endParaRPr>
          </a:p>
          <a:p>
            <a:endParaRPr lang="en-US" dirty="0">
              <a:solidFill>
                <a:srgbClr val="494949"/>
              </a:solidFill>
              <a:latin typeface="Georgia" pitchFamily="18" charset="0"/>
            </a:endParaRPr>
          </a:p>
        </p:txBody>
      </p:sp>
      <p:pic>
        <p:nvPicPr>
          <p:cNvPr id="9" name="그림 8" descr="tools_illu.png"/>
          <p:cNvPicPr>
            <a:picLocks noChangeAspect="1"/>
          </p:cNvPicPr>
          <p:nvPr/>
        </p:nvPicPr>
        <p:blipFill>
          <a:blip r:embed="rId3" cstate="print"/>
          <a:stretch>
            <a:fillRect/>
          </a:stretch>
        </p:blipFill>
        <p:spPr>
          <a:xfrm>
            <a:off x="1214414" y="2780928"/>
            <a:ext cx="6862754" cy="1659038"/>
          </a:xfrm>
          <a:prstGeom prst="rect">
            <a:avLst/>
          </a:prstGeom>
        </p:spPr>
      </p:pic>
      <p:sp>
        <p:nvSpPr>
          <p:cNvPr id="17" name="슬라이드 번호 개체 틀 6"/>
          <p:cNvSpPr>
            <a:spLocks noGrp="1"/>
          </p:cNvSpPr>
          <p:nvPr>
            <p:ph type="sldNum" sz="quarter" idx="12"/>
          </p:nvPr>
        </p:nvSpPr>
        <p:spPr>
          <a:xfrm>
            <a:off x="4143372" y="6286520"/>
            <a:ext cx="1066800" cy="329184"/>
          </a:xfrm>
        </p:spPr>
        <p:txBody>
          <a:bodyPr/>
          <a:lstStyle/>
          <a:p>
            <a:fld id="{857F003C-EC8E-4070-A6DF-CF1B25E2BC4D}" type="slidenum">
              <a:rPr lang="en-US" smtClean="0"/>
              <a:pPr/>
              <a:t>8</a:t>
            </a:fld>
            <a:endParaRPr lang="en-US" dirty="0"/>
          </a:p>
        </p:txBody>
      </p:sp>
      <p:sp>
        <p:nvSpPr>
          <p:cNvPr id="6" name="TextBox 5"/>
          <p:cNvSpPr txBox="1"/>
          <p:nvPr/>
        </p:nvSpPr>
        <p:spPr>
          <a:xfrm>
            <a:off x="7429520" y="71414"/>
            <a:ext cx="1571636" cy="338554"/>
          </a:xfrm>
          <a:prstGeom prst="rect">
            <a:avLst/>
          </a:prstGeom>
          <a:noFill/>
        </p:spPr>
        <p:txBody>
          <a:bodyPr wrap="square" rtlCol="0">
            <a:spAutoFit/>
          </a:bodyPr>
          <a:lstStyle/>
          <a:p>
            <a:pPr marL="0"/>
            <a:r>
              <a:rPr lang="en-US" altLang="ko-KR" sz="1600" b="1" dirty="0" smtClean="0">
                <a:solidFill>
                  <a:schemeClr val="bg1">
                    <a:lumMod val="85000"/>
                  </a:schemeClr>
                </a:solidFill>
                <a:latin typeface="Calibri" pitchFamily="34" charset="0"/>
                <a:cs typeface="Calibri" pitchFamily="34" charset="0"/>
              </a:rPr>
              <a:t>[Your Company]</a:t>
            </a:r>
            <a:endParaRPr lang="ko-KR" altLang="en-US" sz="1600" b="1" dirty="0" smtClean="0">
              <a:solidFill>
                <a:schemeClr val="bg1">
                  <a:lumMod val="85000"/>
                </a:schemeClr>
              </a:solidFill>
              <a:latin typeface="Calibri" pitchFamily="34" charset="0"/>
              <a:cs typeface="Calibri" pitchFamily="34" charset="0"/>
            </a:endParaRPr>
          </a:p>
        </p:txBody>
      </p:sp>
    </p:spTree>
    <p:extLst>
      <p:ext uri="{BB962C8B-B14F-4D97-AF65-F5344CB8AC3E}">
        <p14:creationId xmlns:p14="http://schemas.microsoft.com/office/powerpoint/2010/main" val="1491857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descr="support.png"/>
          <p:cNvPicPr>
            <a:picLocks noChangeAspect="1"/>
          </p:cNvPicPr>
          <p:nvPr/>
        </p:nvPicPr>
        <p:blipFill>
          <a:blip r:embed="rId3" cstate="print">
            <a:lum bright="9000" contrast="-3000"/>
          </a:blip>
          <a:stretch>
            <a:fillRect/>
          </a:stretch>
        </p:blipFill>
        <p:spPr>
          <a:xfrm>
            <a:off x="3143240" y="1878531"/>
            <a:ext cx="6000760" cy="3765048"/>
          </a:xfrm>
          <a:prstGeom prst="rect">
            <a:avLst/>
          </a:prstGeom>
        </p:spPr>
      </p:pic>
      <p:sp>
        <p:nvSpPr>
          <p:cNvPr id="5" name="슬라이드 번호 개체 틀 4"/>
          <p:cNvSpPr>
            <a:spLocks noGrp="1"/>
          </p:cNvSpPr>
          <p:nvPr>
            <p:ph type="sldNum" sz="quarter" idx="12"/>
          </p:nvPr>
        </p:nvSpPr>
        <p:spPr>
          <a:xfrm>
            <a:off x="4143372" y="6286520"/>
            <a:ext cx="1066800" cy="329184"/>
          </a:xfrm>
          <a:prstGeom prst="rect">
            <a:avLst/>
          </a:prstGeom>
        </p:spPr>
        <p:txBody>
          <a:bodyPr/>
          <a:lstStyle/>
          <a:p>
            <a:fld id="{857F003C-EC8E-4070-A6DF-CF1B25E2BC4D}" type="slidenum">
              <a:rPr lang="en-US" smtClean="0"/>
              <a:pPr/>
              <a:t>9</a:t>
            </a:fld>
            <a:endParaRPr lang="en-US" dirty="0"/>
          </a:p>
        </p:txBody>
      </p:sp>
      <p:sp>
        <p:nvSpPr>
          <p:cNvPr id="9" name="직사각형 8"/>
          <p:cNvSpPr/>
          <p:nvPr/>
        </p:nvSpPr>
        <p:spPr>
          <a:xfrm>
            <a:off x="0" y="5643578"/>
            <a:ext cx="9144000" cy="1214422"/>
          </a:xfrm>
          <a:prstGeom prst="rect">
            <a:avLst/>
          </a:prstGeom>
          <a:solidFill>
            <a:srgbClr val="41B1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 Placeholder 2"/>
          <p:cNvSpPr txBox="1">
            <a:spLocks/>
          </p:cNvSpPr>
          <p:nvPr/>
        </p:nvSpPr>
        <p:spPr>
          <a:xfrm>
            <a:off x="0" y="1000108"/>
            <a:ext cx="9144000" cy="9906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0"/>
              </a:spcBef>
              <a:buFont typeface="Arial" pitchFamily="34" charset="0"/>
              <a:buNone/>
            </a:pPr>
            <a:r>
              <a:rPr lang="en-US" sz="3600" b="1" smtClean="0">
                <a:solidFill>
                  <a:srgbClr val="00B0F0"/>
                </a:solidFill>
                <a:latin typeface="Georgia" pitchFamily="18" charset="0"/>
                <a:ea typeface="Verdana" pitchFamily="34" charset="0"/>
                <a:cs typeface="Verdana" pitchFamily="34" charset="0"/>
              </a:rPr>
              <a:t>[ Insert Benefits of </a:t>
            </a:r>
            <a:r>
              <a:rPr lang="en-US" sz="3600" b="1" smtClean="0">
                <a:latin typeface="Georgia" pitchFamily="18" charset="0"/>
                <a:ea typeface="Verdana" pitchFamily="34" charset="0"/>
                <a:cs typeface="Verdana" pitchFamily="34" charset="0"/>
              </a:rPr>
              <a:t>Your Company </a:t>
            </a:r>
            <a:r>
              <a:rPr lang="en-US" sz="3600" b="1" smtClean="0">
                <a:solidFill>
                  <a:srgbClr val="00B0F0"/>
                </a:solidFill>
                <a:latin typeface="Georgia" pitchFamily="18" charset="0"/>
                <a:ea typeface="Verdana" pitchFamily="34" charset="0"/>
                <a:cs typeface="Verdana" pitchFamily="34" charset="0"/>
              </a:rPr>
              <a:t>]</a:t>
            </a:r>
            <a:endParaRPr lang="en-US" sz="3600" b="1" dirty="0">
              <a:solidFill>
                <a:srgbClr val="00B0F0"/>
              </a:solidFill>
              <a:latin typeface="Georgia" pitchFamily="18" charset="0"/>
              <a:ea typeface="Verdana" pitchFamily="34" charset="0"/>
              <a:cs typeface="Verdana" pitchFamily="34" charset="0"/>
            </a:endParaRPr>
          </a:p>
        </p:txBody>
      </p:sp>
      <p:sp>
        <p:nvSpPr>
          <p:cNvPr id="12" name="TextBox 11"/>
          <p:cNvSpPr txBox="1"/>
          <p:nvPr/>
        </p:nvSpPr>
        <p:spPr>
          <a:xfrm>
            <a:off x="785786" y="2000240"/>
            <a:ext cx="6575749" cy="2862322"/>
          </a:xfrm>
          <a:prstGeom prst="rect">
            <a:avLst/>
          </a:prstGeom>
          <a:noFill/>
          <a:ln>
            <a:noFill/>
          </a:ln>
        </p:spPr>
        <p:txBody>
          <a:bodyPr wrap="square" rtlCol="0">
            <a:spAutoFit/>
          </a:bodyPr>
          <a:lstStyle/>
          <a:p>
            <a:pPr>
              <a:lnSpc>
                <a:spcPct val="150000"/>
              </a:lnSpc>
              <a:buClr>
                <a:srgbClr val="2E9CD2"/>
              </a:buClr>
            </a:pPr>
            <a:r>
              <a:rPr lang="en-US" sz="2000" b="1" dirty="0" smtClean="0">
                <a:solidFill>
                  <a:srgbClr val="494949"/>
                </a:solidFill>
                <a:latin typeface="Calibri" pitchFamily="34" charset="0"/>
                <a:cs typeface="Calibri" pitchFamily="34" charset="0"/>
              </a:rPr>
              <a:t>(EXAMPLES):</a:t>
            </a:r>
          </a:p>
          <a:p>
            <a:pPr marL="285750" indent="-285750">
              <a:lnSpc>
                <a:spcPct val="150000"/>
              </a:lnSpc>
              <a:buClr>
                <a:srgbClr val="2E9CD2"/>
              </a:buClr>
              <a:buFont typeface="Wingdings" pitchFamily="2" charset="2"/>
              <a:buChar char="§"/>
            </a:pPr>
            <a:r>
              <a:rPr lang="en-US" sz="2000" b="1" dirty="0" smtClean="0">
                <a:solidFill>
                  <a:srgbClr val="494949"/>
                </a:solidFill>
                <a:latin typeface="Calibri" pitchFamily="34" charset="0"/>
                <a:cs typeface="Calibri" pitchFamily="34" charset="0"/>
              </a:rPr>
              <a:t>7-Day technical Support</a:t>
            </a:r>
            <a:endParaRPr lang="en-US" sz="2000" b="1" dirty="0">
              <a:solidFill>
                <a:srgbClr val="494949"/>
              </a:solidFill>
              <a:latin typeface="Calibri" pitchFamily="34" charset="0"/>
              <a:cs typeface="Calibri" pitchFamily="34" charset="0"/>
            </a:endParaRPr>
          </a:p>
          <a:p>
            <a:pPr marL="285750" indent="-285750">
              <a:lnSpc>
                <a:spcPct val="150000"/>
              </a:lnSpc>
              <a:buClr>
                <a:srgbClr val="2E9CD2"/>
              </a:buClr>
              <a:buFont typeface="Wingdings" pitchFamily="2" charset="2"/>
              <a:buChar char="§"/>
            </a:pPr>
            <a:r>
              <a:rPr lang="en-US" sz="2000" b="1" dirty="0" smtClean="0">
                <a:solidFill>
                  <a:srgbClr val="494949"/>
                </a:solidFill>
                <a:latin typeface="Calibri" pitchFamily="34" charset="0"/>
                <a:cs typeface="Calibri" pitchFamily="34" charset="0"/>
              </a:rPr>
              <a:t>Complimentary </a:t>
            </a:r>
            <a:r>
              <a:rPr lang="en-US" sz="2000" b="1" dirty="0">
                <a:solidFill>
                  <a:srgbClr val="494949"/>
                </a:solidFill>
                <a:latin typeface="Calibri" pitchFamily="34" charset="0"/>
                <a:cs typeface="Calibri" pitchFamily="34" charset="0"/>
              </a:rPr>
              <a:t>training </a:t>
            </a:r>
            <a:r>
              <a:rPr lang="en-US" sz="2000" b="1" dirty="0" smtClean="0">
                <a:solidFill>
                  <a:srgbClr val="494949"/>
                </a:solidFill>
                <a:latin typeface="Calibri" pitchFamily="34" charset="0"/>
                <a:cs typeface="Calibri" pitchFamily="34" charset="0"/>
              </a:rPr>
              <a:t>session</a:t>
            </a:r>
            <a:endParaRPr lang="en-US" sz="2000" b="1" dirty="0">
              <a:solidFill>
                <a:srgbClr val="494949"/>
              </a:solidFill>
              <a:latin typeface="Calibri" pitchFamily="34" charset="0"/>
              <a:cs typeface="Calibri" pitchFamily="34" charset="0"/>
            </a:endParaRPr>
          </a:p>
          <a:p>
            <a:pPr marL="285750" indent="-285750">
              <a:lnSpc>
                <a:spcPct val="150000"/>
              </a:lnSpc>
              <a:buClr>
                <a:srgbClr val="2E9CD2"/>
              </a:buClr>
              <a:buFont typeface="Wingdings" pitchFamily="2" charset="2"/>
              <a:buChar char="§"/>
            </a:pPr>
            <a:r>
              <a:rPr lang="en-US" sz="2000" b="1" dirty="0" smtClean="0">
                <a:solidFill>
                  <a:srgbClr val="494949"/>
                </a:solidFill>
                <a:latin typeface="Calibri" pitchFamily="34" charset="0"/>
                <a:cs typeface="Calibri" pitchFamily="34" charset="0"/>
              </a:rPr>
              <a:t>Low price for plans</a:t>
            </a:r>
          </a:p>
          <a:p>
            <a:pPr marL="285750" indent="-285750">
              <a:lnSpc>
                <a:spcPct val="150000"/>
              </a:lnSpc>
              <a:buClr>
                <a:srgbClr val="2E9CD2"/>
              </a:buClr>
              <a:buFont typeface="Wingdings" pitchFamily="2" charset="2"/>
              <a:buChar char="§"/>
            </a:pPr>
            <a:r>
              <a:rPr lang="en-US" sz="2000" b="1" dirty="0" smtClean="0">
                <a:solidFill>
                  <a:srgbClr val="494949"/>
                </a:solidFill>
                <a:latin typeface="Calibri" pitchFamily="34" charset="0"/>
                <a:cs typeface="Calibri" pitchFamily="34" charset="0"/>
              </a:rPr>
              <a:t>Rollover text credits</a:t>
            </a:r>
          </a:p>
          <a:p>
            <a:pPr marL="285750" indent="-285750">
              <a:lnSpc>
                <a:spcPct val="150000"/>
              </a:lnSpc>
              <a:buClr>
                <a:srgbClr val="2E9CD2"/>
              </a:buClr>
              <a:buFont typeface="Wingdings" pitchFamily="2" charset="2"/>
              <a:buChar char="§"/>
            </a:pPr>
            <a:r>
              <a:rPr lang="en-US" sz="2000" b="1" dirty="0" smtClean="0">
                <a:solidFill>
                  <a:srgbClr val="494949"/>
                </a:solidFill>
                <a:latin typeface="Calibri" pitchFamily="34" charset="0"/>
                <a:cs typeface="Calibri" pitchFamily="34" charset="0"/>
              </a:rPr>
              <a:t>NO contract</a:t>
            </a:r>
            <a:endParaRPr lang="en-US" sz="2000" b="1" dirty="0">
              <a:solidFill>
                <a:srgbClr val="494949"/>
              </a:solidFill>
              <a:latin typeface="Calibri" pitchFamily="34" charset="0"/>
              <a:cs typeface="Calibri" pitchFamily="34" charset="0"/>
            </a:endParaRPr>
          </a:p>
        </p:txBody>
      </p:sp>
      <p:sp>
        <p:nvSpPr>
          <p:cNvPr id="13" name="TextBox 12"/>
          <p:cNvSpPr txBox="1"/>
          <p:nvPr/>
        </p:nvSpPr>
        <p:spPr>
          <a:xfrm>
            <a:off x="642910" y="5643578"/>
            <a:ext cx="7858180" cy="1374735"/>
          </a:xfrm>
          <a:prstGeom prst="rect">
            <a:avLst/>
          </a:prstGeom>
          <a:noFill/>
          <a:ln>
            <a:noFill/>
          </a:ln>
        </p:spPr>
        <p:txBody>
          <a:bodyPr wrap="square" rtlCol="0">
            <a:spAutoFit/>
          </a:bodyPr>
          <a:lstStyle/>
          <a:p>
            <a:pPr>
              <a:lnSpc>
                <a:spcPts val="2500"/>
              </a:lnSpc>
            </a:pPr>
            <a:r>
              <a:rPr lang="en-US" sz="1400" dirty="0" smtClean="0">
                <a:solidFill>
                  <a:schemeClr val="bg1"/>
                </a:solidFill>
                <a:latin typeface="Calibri" pitchFamily="34" charset="0"/>
                <a:cs typeface="Calibri" pitchFamily="34" charset="0"/>
              </a:rPr>
              <a:t>[Customize to reflect </a:t>
            </a:r>
            <a:r>
              <a:rPr lang="en-US" sz="1400" b="1" dirty="0" smtClean="0">
                <a:solidFill>
                  <a:schemeClr val="bg1"/>
                </a:solidFill>
                <a:latin typeface="Calibri" pitchFamily="34" charset="0"/>
                <a:cs typeface="Calibri" pitchFamily="34" charset="0"/>
              </a:rPr>
              <a:t>Your Company</a:t>
            </a:r>
            <a:r>
              <a:rPr lang="en-US" sz="1400" dirty="0" smtClean="0">
                <a:solidFill>
                  <a:schemeClr val="bg1"/>
                </a:solidFill>
                <a:latin typeface="Calibri" pitchFamily="34" charset="0"/>
                <a:cs typeface="Calibri" pitchFamily="34" charset="0"/>
              </a:rPr>
              <a:t>’s Free Trial availability and sales phone number]</a:t>
            </a:r>
          </a:p>
          <a:p>
            <a:pPr>
              <a:lnSpc>
                <a:spcPts val="2500"/>
              </a:lnSpc>
            </a:pPr>
            <a:r>
              <a:rPr lang="en-US" dirty="0" smtClean="0">
                <a:latin typeface="Georgia" pitchFamily="18" charset="0"/>
                <a:cs typeface="Calibri" pitchFamily="34" charset="0"/>
              </a:rPr>
              <a:t>Sign up NOW for a </a:t>
            </a:r>
            <a:r>
              <a:rPr lang="en-US" dirty="0" smtClean="0">
                <a:solidFill>
                  <a:srgbClr val="2E9CD2"/>
                </a:solidFill>
                <a:latin typeface="Georgia" pitchFamily="18" charset="0"/>
                <a:cs typeface="Calibri" pitchFamily="34" charset="0"/>
                <a:hlinkClick r:id="rId4"/>
              </a:rPr>
              <a:t>Free Trial</a:t>
            </a:r>
            <a:r>
              <a:rPr lang="en-US" dirty="0" smtClean="0">
                <a:latin typeface="Georgia" pitchFamily="18" charset="0"/>
                <a:cs typeface="Calibri" pitchFamily="34" charset="0"/>
              </a:rPr>
              <a:t>, or Call us today at </a:t>
            </a:r>
            <a:r>
              <a:rPr lang="en-US" b="1" dirty="0" smtClean="0">
                <a:solidFill>
                  <a:schemeClr val="bg1"/>
                </a:solidFill>
                <a:latin typeface="Georgia" pitchFamily="18" charset="0"/>
                <a:cs typeface="Calibri" pitchFamily="34" charset="0"/>
              </a:rPr>
              <a:t>[phone number]</a:t>
            </a:r>
            <a:r>
              <a:rPr lang="en-US" b="1" dirty="0" smtClean="0">
                <a:latin typeface="Georgia" pitchFamily="18" charset="0"/>
                <a:cs typeface="Calibri" pitchFamily="34" charset="0"/>
              </a:rPr>
              <a:t> </a:t>
            </a:r>
            <a:r>
              <a:rPr lang="en-US" dirty="0" smtClean="0">
                <a:latin typeface="Georgia" pitchFamily="18" charset="0"/>
                <a:cs typeface="Calibri" pitchFamily="34" charset="0"/>
              </a:rPr>
              <a:t>to see why so many Local Governments choose us for all of their messaging needs!</a:t>
            </a:r>
            <a:endParaRPr lang="en-US" b="1" dirty="0">
              <a:latin typeface="Georgia" pitchFamily="18" charset="0"/>
              <a:cs typeface="Calibri" pitchFamily="34" charset="0"/>
            </a:endParaRPr>
          </a:p>
          <a:p>
            <a:pPr>
              <a:lnSpc>
                <a:spcPts val="2500"/>
              </a:lnSpc>
            </a:pPr>
            <a:endParaRPr lang="en-US" dirty="0">
              <a:latin typeface="Georgia" pitchFamily="18" charset="0"/>
            </a:endParaRPr>
          </a:p>
        </p:txBody>
      </p:sp>
    </p:spTree>
    <p:extLst>
      <p:ext uri="{BB962C8B-B14F-4D97-AF65-F5344CB8AC3E}">
        <p14:creationId xmlns:p14="http://schemas.microsoft.com/office/powerpoint/2010/main" val="405364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noFill/>
      </a:spPr>
      <a:bodyPr wrap="square" rtlCol="0">
        <a:spAutoFit/>
      </a:bodyPr>
      <a:lstStyle>
        <a:defPPr marL="0">
          <a:defRPr sz="2000" b="1" dirty="0" smtClean="0">
            <a:solidFill>
              <a:schemeClr val="bg1">
                <a:lumMod val="85000"/>
              </a:schemeClr>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9664</TotalTime>
  <Words>439</Words>
  <Application>Microsoft Office PowerPoint</Application>
  <PresentationFormat>On-screen Show (4:3)</PresentationFormat>
  <Paragraphs>97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Industry</dc:title>
  <dc:creator>docircle</dc:creator>
  <cp:lastModifiedBy>Trumpia-SarahChung</cp:lastModifiedBy>
  <cp:revision>507</cp:revision>
  <dcterms:created xsi:type="dcterms:W3CDTF">2012-02-13T19:40:25Z</dcterms:created>
  <dcterms:modified xsi:type="dcterms:W3CDTF">2012-12-04T22:31:52Z</dcterms:modified>
</cp:coreProperties>
</file>